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Default Extension="avi" ContentType="video/avi"/>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8" r:id="rId4"/>
    <p:sldId id="280" r:id="rId5"/>
    <p:sldId id="281" r:id="rId6"/>
    <p:sldId id="277" r:id="rId7"/>
    <p:sldId id="260" r:id="rId8"/>
    <p:sldId id="303" r:id="rId9"/>
    <p:sldId id="300" r:id="rId10"/>
    <p:sldId id="301" r:id="rId11"/>
    <p:sldId id="283" r:id="rId12"/>
    <p:sldId id="302" r:id="rId13"/>
    <p:sldId id="261" r:id="rId14"/>
    <p:sldId id="304" r:id="rId15"/>
    <p:sldId id="305" r:id="rId16"/>
    <p:sldId id="262" r:id="rId17"/>
    <p:sldId id="282" r:id="rId18"/>
    <p:sldId id="263" r:id="rId19"/>
    <p:sldId id="297" r:id="rId20"/>
    <p:sldId id="293" r:id="rId21"/>
    <p:sldId id="285" r:id="rId22"/>
    <p:sldId id="288" r:id="rId23"/>
    <p:sldId id="298" r:id="rId24"/>
    <p:sldId id="299" r:id="rId25"/>
    <p:sldId id="284" r:id="rId26"/>
    <p:sldId id="286" r:id="rId27"/>
    <p:sldId id="287" r:id="rId28"/>
    <p:sldId id="289" r:id="rId29"/>
    <p:sldId id="290" r:id="rId30"/>
    <p:sldId id="291" r:id="rId31"/>
    <p:sldId id="292" r:id="rId32"/>
    <p:sldId id="295" r:id="rId33"/>
    <p:sldId id="294" r:id="rId34"/>
    <p:sldId id="272" r:id="rId35"/>
    <p:sldId id="271" r:id="rId36"/>
    <p:sldId id="278" r:id="rId37"/>
    <p:sldId id="270" r:id="rId38"/>
    <p:sldId id="273" r:id="rId39"/>
    <p:sldId id="274" r:id="rId40"/>
    <p:sldId id="275" r:id="rId41"/>
    <p:sldId id="276" r:id="rId42"/>
    <p:sldId id="265" r:id="rId43"/>
    <p:sldId id="266" r:id="rId44"/>
    <p:sldId id="279" r:id="rId45"/>
    <p:sldId id="296" r:id="rId46"/>
    <p:sldId id="267" r:id="rId47"/>
    <p:sldId id="264" r:id="rId48"/>
  </p:sldIdLst>
  <p:sldSz cx="9144000" cy="6858000" type="screen4x3"/>
  <p:notesSz cx="6858000" cy="9144000"/>
  <p:defaultTextStyle>
    <a:defPPr>
      <a:defRPr lang="en-US"/>
    </a:defPPr>
    <a:lvl1pPr marL="0" algn="l" defTabSz="914336" rtl="0" eaLnBrk="1" latinLnBrk="0" hangingPunct="1">
      <a:defRPr sz="1800" kern="1200">
        <a:solidFill>
          <a:schemeClr val="tx1"/>
        </a:solidFill>
        <a:latin typeface="+mn-lt"/>
        <a:ea typeface="+mn-ea"/>
        <a:cs typeface="+mn-cs"/>
      </a:defRPr>
    </a:lvl1pPr>
    <a:lvl2pPr marL="457168"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4" algn="l" defTabSz="914336" rtl="0" eaLnBrk="1" latinLnBrk="0" hangingPunct="1">
      <a:defRPr sz="1800" kern="1200">
        <a:solidFill>
          <a:schemeClr val="tx1"/>
        </a:solidFill>
        <a:latin typeface="+mn-lt"/>
        <a:ea typeface="+mn-ea"/>
        <a:cs typeface="+mn-cs"/>
      </a:defRPr>
    </a:lvl4pPr>
    <a:lvl5pPr marL="1828671"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o" initials="S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5C5C5"/>
    <a:srgbClr val="A7A7A7"/>
    <a:srgbClr val="B3A2C7"/>
    <a:srgbClr val="B2B2B2"/>
    <a:srgbClr val="FA6060"/>
    <a:srgbClr val="EFA46B"/>
    <a:srgbClr val="F4F09A"/>
    <a:srgbClr val="C1F49A"/>
    <a:srgbClr val="D2F7B7"/>
    <a:srgbClr val="93EDC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413" autoAdjust="0"/>
  </p:normalViewPr>
  <p:slideViewPr>
    <p:cSldViewPr>
      <p:cViewPr varScale="1">
        <p:scale>
          <a:sx n="66" d="100"/>
          <a:sy n="66" d="100"/>
        </p:scale>
        <p:origin x="-58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4-01-09T15:51:42.496" idx="1">
    <p:pos x="-377" y="113"/>
    <p:text>In the realm of geolocated datasets, data stored in Geographic Information Systems (GIS) are highly structured and most often stored in an underlying relational database. While this may be a gross simplification, GIS datasets typically consist of “features” on the surface of the Earth that can be represented by points, lines and polygons. An example is a county plat which can show natural features such as streams and rivers, infrastructure like roads and bridges and buildings, and plots of land such as towns, lots, and so forth. The attributes of these features lend themselves to storage in the tables of a relational database. There can be a table for the roads, another for the towns, yet another for the rivers, etc. Each specific feature is a record in a table which provides a very useful way of keeping track of the characteristics of each instance of each feature.
Visualization is conceptualized in terms of a set of “layers.” In the physical world, transparent mylar sheets are often used to overlay various sets of features on a given base map. The same idea is used for manipulating the visualization of the classes of features in GIS visualization systems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A18446-A5A6-4341-B7EA-56182DED0960}" type="datetimeFigureOut">
              <a:rPr lang="en-US" smtClean="0"/>
              <a:pPr/>
              <a:t>5/21/2011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3732A3-326D-4977-85C9-92414ECC406C}" type="slidenum">
              <a:rPr lang="en-US" smtClean="0"/>
              <a:pPr/>
              <a:t>‹#›</a:t>
            </a:fld>
            <a:endParaRPr lang="en-US"/>
          </a:p>
        </p:txBody>
      </p:sp>
    </p:spTree>
    <p:extLst>
      <p:ext uri="{BB962C8B-B14F-4D97-AF65-F5344CB8AC3E}">
        <p14:creationId xmlns:p14="http://schemas.microsoft.com/office/powerpoint/2010/main" xmlns="" val="506625178"/>
      </p:ext>
    </p:extLst>
  </p:cSld>
  <p:clrMap bg1="lt1" tx1="dk1" bg2="lt2" tx2="dk2" accent1="accent1" accent2="accent2" accent3="accent3" accent4="accent4" accent5="accent5" accent6="accent6" hlink="hlink" folHlink="folHlink"/>
  <p:notesStyle>
    <a:lvl1pPr marL="0" algn="l" defTabSz="914336" rtl="0" eaLnBrk="1" latinLnBrk="0" hangingPunct="1">
      <a:defRPr sz="1200" kern="1200">
        <a:solidFill>
          <a:schemeClr val="tx1"/>
        </a:solidFill>
        <a:latin typeface="+mn-lt"/>
        <a:ea typeface="+mn-ea"/>
        <a:cs typeface="+mn-cs"/>
      </a:defRPr>
    </a:lvl1pPr>
    <a:lvl2pPr marL="457168" algn="l" defTabSz="914336" rtl="0" eaLnBrk="1" latinLnBrk="0" hangingPunct="1">
      <a:defRPr sz="1200" kern="1200">
        <a:solidFill>
          <a:schemeClr val="tx1"/>
        </a:solidFill>
        <a:latin typeface="+mn-lt"/>
        <a:ea typeface="+mn-ea"/>
        <a:cs typeface="+mn-cs"/>
      </a:defRPr>
    </a:lvl2pPr>
    <a:lvl3pPr marL="914336" algn="l" defTabSz="914336" rtl="0" eaLnBrk="1" latinLnBrk="0" hangingPunct="1">
      <a:defRPr sz="1200" kern="1200">
        <a:solidFill>
          <a:schemeClr val="tx1"/>
        </a:solidFill>
        <a:latin typeface="+mn-lt"/>
        <a:ea typeface="+mn-ea"/>
        <a:cs typeface="+mn-cs"/>
      </a:defRPr>
    </a:lvl3pPr>
    <a:lvl4pPr marL="1371504" algn="l" defTabSz="914336" rtl="0" eaLnBrk="1" latinLnBrk="0" hangingPunct="1">
      <a:defRPr sz="1200" kern="1200">
        <a:solidFill>
          <a:schemeClr val="tx1"/>
        </a:solidFill>
        <a:latin typeface="+mn-lt"/>
        <a:ea typeface="+mn-ea"/>
        <a:cs typeface="+mn-cs"/>
      </a:defRPr>
    </a:lvl4pPr>
    <a:lvl5pPr marL="1828671" algn="l" defTabSz="914336" rtl="0" eaLnBrk="1" latinLnBrk="0" hangingPunct="1">
      <a:defRPr sz="1200" kern="1200">
        <a:solidFill>
          <a:schemeClr val="tx1"/>
        </a:solidFill>
        <a:latin typeface="+mn-lt"/>
        <a:ea typeface="+mn-ea"/>
        <a:cs typeface="+mn-cs"/>
      </a:defRPr>
    </a:lvl5pPr>
    <a:lvl6pPr marL="2285839" algn="l" defTabSz="914336" rtl="0" eaLnBrk="1" latinLnBrk="0" hangingPunct="1">
      <a:defRPr sz="1200" kern="1200">
        <a:solidFill>
          <a:schemeClr val="tx1"/>
        </a:solidFill>
        <a:latin typeface="+mn-lt"/>
        <a:ea typeface="+mn-ea"/>
        <a:cs typeface="+mn-cs"/>
      </a:defRPr>
    </a:lvl6pPr>
    <a:lvl7pPr marL="2743007" algn="l" defTabSz="914336" rtl="0" eaLnBrk="1" latinLnBrk="0" hangingPunct="1">
      <a:defRPr sz="1200" kern="1200">
        <a:solidFill>
          <a:schemeClr val="tx1"/>
        </a:solidFill>
        <a:latin typeface="+mn-lt"/>
        <a:ea typeface="+mn-ea"/>
        <a:cs typeface="+mn-cs"/>
      </a:defRPr>
    </a:lvl7pPr>
    <a:lvl8pPr marL="3200175" algn="l" defTabSz="914336" rtl="0" eaLnBrk="1" latinLnBrk="0" hangingPunct="1">
      <a:defRPr sz="1200" kern="1200">
        <a:solidFill>
          <a:schemeClr val="tx1"/>
        </a:solidFill>
        <a:latin typeface="+mn-lt"/>
        <a:ea typeface="+mn-ea"/>
        <a:cs typeface="+mn-cs"/>
      </a:defRPr>
    </a:lvl8pPr>
    <a:lvl9pPr marL="3657343" algn="l" defTabSz="91433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tes.google.com/site/galeonteam/airport-weather-use-case-and-standard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102EB4-AE58-41F4-8397-EEF91C06E30D}"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F6E4DB-D98F-46F5-8373-167FE91E224E}" type="slidenum">
              <a:rPr lang="en-US"/>
              <a:pPr>
                <a:defRPr/>
              </a:pPr>
              <a:t>21</a:t>
            </a:fld>
            <a:endParaRPr 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3732A3-326D-4977-85C9-92414ECC406C}" type="slidenum">
              <a:rPr lang="en-US" smtClean="0"/>
              <a:pPr/>
              <a:t>25</a:t>
            </a:fld>
            <a:endParaRPr lang="en-US"/>
          </a:p>
        </p:txBody>
      </p:sp>
    </p:spTree>
    <p:extLst>
      <p:ext uri="{BB962C8B-B14F-4D97-AF65-F5344CB8AC3E}">
        <p14:creationId xmlns:p14="http://schemas.microsoft.com/office/powerpoint/2010/main" xmlns="" val="3072429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608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An illustration of  the application of this simple data request for a wide variety of data types is given in </a:t>
            </a:r>
            <a:r>
              <a:rPr lang="en-US" smtClean="0">
                <a:hlinkClick r:id="rId3"/>
              </a:rPr>
              <a:t>Airport Weather Use Case and Related Standards.</a:t>
            </a:r>
            <a:r>
              <a:rPr lang="en-US" smtClean="0"/>
              <a:t>  The idea underlying this catch-all use case is that a client wants all the atmospheric data available near an airport for a study of the behavior of storms in that region. </a:t>
            </a:r>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2A3B98-0E4C-4703-BA7C-A1E50E6855BE}"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143000" y="685800"/>
            <a:ext cx="4572000" cy="3429000"/>
          </a:xfrm>
          <a:ln/>
        </p:spPr>
      </p:sp>
      <p:sp>
        <p:nvSpPr>
          <p:cNvPr id="37891" name="Notes Placeholder 2"/>
          <p:cNvSpPr>
            <a:spLocks noGrp="1"/>
          </p:cNvSpPr>
          <p:nvPr>
            <p:ph type="body" idx="1"/>
          </p:nvPr>
        </p:nvSpPr>
        <p:spPr>
          <a:noFill/>
          <a:ln/>
        </p:spPr>
        <p:txBody>
          <a:bodyPr/>
          <a:lstStyle/>
          <a:p>
            <a:pPr eaLnBrk="1" hangingPunct="1"/>
            <a:endParaRPr lang="en-US" smtClean="0"/>
          </a:p>
        </p:txBody>
      </p:sp>
      <p:sp>
        <p:nvSpPr>
          <p:cNvPr id="37892" name="Slide Number Placeholder 3"/>
          <p:cNvSpPr>
            <a:spLocks noGrp="1"/>
          </p:cNvSpPr>
          <p:nvPr>
            <p:ph type="sldNum" sz="quarter" idx="5"/>
          </p:nvPr>
        </p:nvSpPr>
        <p:spPr>
          <a:noFill/>
        </p:spPr>
        <p:txBody>
          <a:bodyPr/>
          <a:lstStyle/>
          <a:p>
            <a:fld id="{6E38186E-C82C-4B07-BAE9-DFE0C7E9CDB0}" type="slidenum">
              <a:rPr lang="en-US"/>
              <a:pPr/>
              <a:t>36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301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710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81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915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017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00D9D521-E306-4652-8AA9-F68A6CD8074B}" type="slidenum">
              <a:rPr lang="en-US" smtClean="0"/>
              <a:pPr/>
              <a:t>44</a:t>
            </a:fld>
            <a:endParaRPr lang="en-US" smtClean="0"/>
          </a:p>
        </p:txBody>
      </p:sp>
      <p:sp>
        <p:nvSpPr>
          <p:cNvPr id="28675" name="Rectangle 2"/>
          <p:cNvSpPr>
            <a:spLocks noGrp="1" noRot="1" noChangeAspect="1" noChangeArrowheads="1" noTextEdit="1"/>
          </p:cNvSpPr>
          <p:nvPr>
            <p:ph type="sldImg"/>
          </p:nvPr>
        </p:nvSpPr>
        <p:spPr>
          <a:xfrm>
            <a:off x="1143000" y="685800"/>
            <a:ext cx="4572000" cy="3429000"/>
          </a:xfrm>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smtClean="0"/>
              <a:t>In the realm of geolocated datasets, data stored in Geographic Information Systems (GIS) are highly structured and most often stored in an underlying relational database. While this may be a gross simplification, GIS datasets typically consist of “features” on the surface of the Earth that can be represented by points, lines and polygons. An example is a county plat which can show natural features such as streams and rivers, infrastructure like roads and bridges and buildings, and plots of land such as towns, lots, and so forth. The attributes of these features lend themselves to storage in the tables of a relational database. There can be a table for the roads, another for the towns, yet another for the rivers, etc. Each specific feature is a record in a table which provides a very useful way of keeping track of the characteristics of each instance of each feature.</a:t>
            </a:r>
          </a:p>
          <a:p>
            <a:r>
              <a:rPr lang="en-US" sz="1000" smtClean="0"/>
              <a:t>Visualization is conceptualized in terms of a set of “layers.” In the physical world, transparent mylar sheets are often used to overlay various sets of features on a given base map. The same idea is used for manipulating the visualization of the classes of features in GIS visualization systems</a:t>
            </a:r>
          </a:p>
          <a:p>
            <a:r>
              <a:rPr lang="en-US" sz="1000" smtClean="0"/>
              <a:t>Generally speaking, AS datasets are characterised by the following observational nature:</a:t>
            </a:r>
          </a:p>
          <a:p>
            <a:r>
              <a:rPr lang="en-US" sz="1000" smtClean="0"/>
              <a:t>• high dimensionality (e.g. four or more dimensions);</a:t>
            </a:r>
          </a:p>
          <a:p>
            <a:r>
              <a:rPr lang="en-US" sz="1000" smtClean="0"/>
              <a:t>• multivalued parameters, characterized by a tensor rank (e.g. a brightness temperature parameter can be characterized by several values, one for each acquisition channel; its rank is equal to the number of acquisition channels);</a:t>
            </a:r>
          </a:p>
          <a:p>
            <a:r>
              <a:rPr lang="en-US" sz="1000" smtClean="0"/>
              <a:t>The VisAD data model assumes that data objects are approximations to mathematical functions.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In the realm of geolocated datasets, data stored in Geographic Information Systems (GIS) are highly structured and most often stored in an underlying relational database. While this may be a gross simplification, GIS datasets typically consist of “features” on the surface of the Earth that can be represented by points, lines and polygons. An example is a county plat which can show natural features such as streams and rivers, infrastructure like roads and bridges and buildings, and plots of land such as towns, lots, and so forth. The attributes of these features lend themselves to storage in the tables of a relational database. There can be a table for the roads, another for the towns, yet another for the rivers, etc. Each specific feature is a record in a table which provides a very useful way of keeping track of the characteristics of each instance of each feature.</a:t>
            </a:r>
          </a:p>
          <a:p>
            <a:r>
              <a:rPr lang="en-US" smtClean="0"/>
              <a:t>Visualization is conceptualized in terms of a set of “layers.” In the physical world, transparent mylar sheets are often used to overlay various sets of features on a given base map. The same idea is used for manipulating the visualization of the classes of features in GIS visualization systems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F6E4DB-D98F-46F5-8373-167FE91E224E}" type="slidenum">
              <a:rPr lang="en-US"/>
              <a:pPr>
                <a:defRPr/>
              </a:pPr>
              <a:t>11</a:t>
            </a:fld>
            <a:endParaRPr 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8" indent="0" algn="ctr">
              <a:buNone/>
              <a:defRPr>
                <a:solidFill>
                  <a:schemeClr val="tx1">
                    <a:tint val="75000"/>
                  </a:schemeClr>
                </a:solidFill>
              </a:defRPr>
            </a:lvl2pPr>
            <a:lvl3pPr marL="914336" indent="0" algn="ctr">
              <a:buNone/>
              <a:defRPr>
                <a:solidFill>
                  <a:schemeClr val="tx1">
                    <a:tint val="75000"/>
                  </a:schemeClr>
                </a:solidFill>
              </a:defRPr>
            </a:lvl3pPr>
            <a:lvl4pPr marL="1371504" indent="0" algn="ctr">
              <a:buNone/>
              <a:defRPr>
                <a:solidFill>
                  <a:schemeClr val="tx1">
                    <a:tint val="75000"/>
                  </a:schemeClr>
                </a:solidFill>
              </a:defRPr>
            </a:lvl4pPr>
            <a:lvl5pPr marL="1828671" indent="0" algn="ctr">
              <a:buNone/>
              <a:defRPr>
                <a:solidFill>
                  <a:schemeClr val="tx1">
                    <a:tint val="75000"/>
                  </a:schemeClr>
                </a:solidFill>
              </a:defRPr>
            </a:lvl5pPr>
            <a:lvl6pPr marL="2285839" indent="0" algn="ctr">
              <a:buNone/>
              <a:defRPr>
                <a:solidFill>
                  <a:schemeClr val="tx1">
                    <a:tint val="75000"/>
                  </a:schemeClr>
                </a:solidFill>
              </a:defRPr>
            </a:lvl6pPr>
            <a:lvl7pPr marL="2743007" indent="0" algn="ctr">
              <a:buNone/>
              <a:defRPr>
                <a:solidFill>
                  <a:schemeClr val="tx1">
                    <a:tint val="75000"/>
                  </a:schemeClr>
                </a:solidFill>
              </a:defRPr>
            </a:lvl7pPr>
            <a:lvl8pPr marL="3200175" indent="0" algn="ctr">
              <a:buNone/>
              <a:defRPr>
                <a:solidFill>
                  <a:schemeClr val="tx1">
                    <a:tint val="75000"/>
                  </a:schemeClr>
                </a:solidFill>
              </a:defRPr>
            </a:lvl8pPr>
            <a:lvl9pPr marL="36573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F3A46C-B6F9-4BF8-B427-17794AD8B032}" type="datetimeFigureOut">
              <a:rPr lang="en-US" smtClean="0"/>
              <a:pPr/>
              <a:t>5/21/2011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3A46C-B6F9-4BF8-B427-17794AD8B032}" type="datetimeFigureOut">
              <a:rPr lang="en-US" smtClean="0"/>
              <a:pPr/>
              <a:t>5/21/2011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3A46C-B6F9-4BF8-B427-17794AD8B032}" type="datetimeFigureOut">
              <a:rPr lang="en-US" smtClean="0"/>
              <a:pPr/>
              <a:t>5/21/2011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94360" y="21432"/>
            <a:ext cx="7772400" cy="114442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94360" y="1508760"/>
            <a:ext cx="7772400" cy="459486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7285C-066D-430B-9AEC-AE648E4347B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3A46C-B6F9-4BF8-B427-17794AD8B032}" type="datetimeFigureOut">
              <a:rPr lang="en-US" smtClean="0"/>
              <a:pPr/>
              <a:t>5/21/2011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68" indent="0">
              <a:buNone/>
              <a:defRPr sz="1800">
                <a:solidFill>
                  <a:schemeClr val="tx1">
                    <a:tint val="75000"/>
                  </a:schemeClr>
                </a:solidFill>
              </a:defRPr>
            </a:lvl2pPr>
            <a:lvl3pPr marL="914336" indent="0">
              <a:buNone/>
              <a:defRPr sz="1600">
                <a:solidFill>
                  <a:schemeClr val="tx1">
                    <a:tint val="75000"/>
                  </a:schemeClr>
                </a:solidFill>
              </a:defRPr>
            </a:lvl3pPr>
            <a:lvl4pPr marL="1371504" indent="0">
              <a:buNone/>
              <a:defRPr sz="1400">
                <a:solidFill>
                  <a:schemeClr val="tx1">
                    <a:tint val="75000"/>
                  </a:schemeClr>
                </a:solidFill>
              </a:defRPr>
            </a:lvl4pPr>
            <a:lvl5pPr marL="1828671" indent="0">
              <a:buNone/>
              <a:defRPr sz="1400">
                <a:solidFill>
                  <a:schemeClr val="tx1">
                    <a:tint val="75000"/>
                  </a:schemeClr>
                </a:solidFill>
              </a:defRPr>
            </a:lvl5pPr>
            <a:lvl6pPr marL="2285839" indent="0">
              <a:buNone/>
              <a:defRPr sz="1400">
                <a:solidFill>
                  <a:schemeClr val="tx1">
                    <a:tint val="75000"/>
                  </a:schemeClr>
                </a:solidFill>
              </a:defRPr>
            </a:lvl6pPr>
            <a:lvl7pPr marL="2743007" indent="0">
              <a:buNone/>
              <a:defRPr sz="1400">
                <a:solidFill>
                  <a:schemeClr val="tx1">
                    <a:tint val="75000"/>
                  </a:schemeClr>
                </a:solidFill>
              </a:defRPr>
            </a:lvl7pPr>
            <a:lvl8pPr marL="3200175" indent="0">
              <a:buNone/>
              <a:defRPr sz="1400">
                <a:solidFill>
                  <a:schemeClr val="tx1">
                    <a:tint val="75000"/>
                  </a:schemeClr>
                </a:solidFill>
              </a:defRPr>
            </a:lvl8pPr>
            <a:lvl9pPr marL="36573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F3A46C-B6F9-4BF8-B427-17794AD8B032}" type="datetimeFigureOut">
              <a:rPr lang="en-US" smtClean="0"/>
              <a:pPr/>
              <a:t>5/21/2011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F3A46C-B6F9-4BF8-B427-17794AD8B032}" type="datetimeFigureOut">
              <a:rPr lang="en-US" smtClean="0"/>
              <a:pPr/>
              <a:t>5/21/2011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68" indent="0">
              <a:buNone/>
              <a:defRPr sz="2000" b="1"/>
            </a:lvl2pPr>
            <a:lvl3pPr marL="914336" indent="0">
              <a:buNone/>
              <a:defRPr sz="1800" b="1"/>
            </a:lvl3pPr>
            <a:lvl4pPr marL="1371504"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68" indent="0">
              <a:buNone/>
              <a:defRPr sz="2000" b="1"/>
            </a:lvl2pPr>
            <a:lvl3pPr marL="914336" indent="0">
              <a:buNone/>
              <a:defRPr sz="1800" b="1"/>
            </a:lvl3pPr>
            <a:lvl4pPr marL="1371504"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F3A46C-B6F9-4BF8-B427-17794AD8B032}" type="datetimeFigureOut">
              <a:rPr lang="en-US" smtClean="0"/>
              <a:pPr/>
              <a:t>5/21/2011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F3A46C-B6F9-4BF8-B427-17794AD8B032}" type="datetimeFigureOut">
              <a:rPr lang="en-US" smtClean="0"/>
              <a:pPr/>
              <a:t>5/21/2011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3A46C-B6F9-4BF8-B427-17794AD8B032}" type="datetimeFigureOut">
              <a:rPr lang="en-US" smtClean="0"/>
              <a:pPr/>
              <a:t>5/21/2011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68" indent="0">
              <a:buNone/>
              <a:defRPr sz="1200"/>
            </a:lvl2pPr>
            <a:lvl3pPr marL="914336" indent="0">
              <a:buNone/>
              <a:defRPr sz="1000"/>
            </a:lvl3pPr>
            <a:lvl4pPr marL="1371504"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3A46C-B6F9-4BF8-B427-17794AD8B032}" type="datetimeFigureOut">
              <a:rPr lang="en-US" smtClean="0"/>
              <a:pPr/>
              <a:t>5/21/2011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68" indent="0">
              <a:buNone/>
              <a:defRPr sz="2800"/>
            </a:lvl2pPr>
            <a:lvl3pPr marL="914336" indent="0">
              <a:buNone/>
              <a:defRPr sz="2400"/>
            </a:lvl3pPr>
            <a:lvl4pPr marL="1371504" indent="0">
              <a:buNone/>
              <a:defRPr sz="2000"/>
            </a:lvl4pPr>
            <a:lvl5pPr marL="1828671"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68" indent="0">
              <a:buNone/>
              <a:defRPr sz="1200"/>
            </a:lvl2pPr>
            <a:lvl3pPr marL="914336" indent="0">
              <a:buNone/>
              <a:defRPr sz="1000"/>
            </a:lvl3pPr>
            <a:lvl4pPr marL="1371504"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3A46C-B6F9-4BF8-B427-17794AD8B032}" type="datetimeFigureOut">
              <a:rPr lang="en-US" smtClean="0"/>
              <a:pPr/>
              <a:t>5/21/2011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4" tIns="45717" rIns="91434" bIns="457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34" tIns="45717" rIns="91434"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14F3A46C-B6F9-4BF8-B427-17794AD8B032}" type="datetimeFigureOut">
              <a:rPr lang="en-US" smtClean="0"/>
              <a:pPr/>
              <a:t>5/21/2011</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61335FA0-ADC9-480C-9EF4-A78482EFA0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36" rtl="0" eaLnBrk="1" latinLnBrk="0" hangingPunct="1">
        <a:spcBef>
          <a:spcPct val="0"/>
        </a:spcBef>
        <a:buNone/>
        <a:defRPr sz="4400" kern="1200">
          <a:solidFill>
            <a:schemeClr val="tx1"/>
          </a:solidFill>
          <a:latin typeface="+mj-lt"/>
          <a:ea typeface="+mj-ea"/>
          <a:cs typeface="+mj-cs"/>
        </a:defRPr>
      </a:lvl1pPr>
    </p:titleStyle>
    <p:bodyStyle>
      <a:lvl1pPr marL="342876" indent="-342876" algn="l" defTabSz="91433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8" indent="-285730" algn="l" defTabSz="91433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20" indent="-228584" algn="l" defTabSz="91433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8"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55"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23"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91"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59"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27"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6" rtl="0" eaLnBrk="1" latinLnBrk="0" hangingPunct="1">
        <a:defRPr sz="1800" kern="1200">
          <a:solidFill>
            <a:schemeClr val="tx1"/>
          </a:solidFill>
          <a:latin typeface="+mn-lt"/>
          <a:ea typeface="+mn-ea"/>
          <a:cs typeface="+mn-cs"/>
        </a:defRPr>
      </a:lvl1pPr>
      <a:lvl2pPr marL="457168"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4" algn="l" defTabSz="914336" rtl="0" eaLnBrk="1" latinLnBrk="0" hangingPunct="1">
        <a:defRPr sz="1800" kern="1200">
          <a:solidFill>
            <a:schemeClr val="tx1"/>
          </a:solidFill>
          <a:latin typeface="+mn-lt"/>
          <a:ea typeface="+mn-ea"/>
          <a:cs typeface="+mn-cs"/>
        </a:defRPr>
      </a:lvl4pPr>
      <a:lvl5pPr marL="1828671"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2.xml"/><Relationship Id="rId1" Type="http://schemas.openxmlformats.org/officeDocument/2006/relationships/video" Target="../media/media1.avi"/><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motherlode.ucar.edu/thredds/godiva2/godiva2.html?menu=&amp;layer=Temperature_surface&amp;elevation=0&amp;scale=205.9,306.3&amp;bbox=-142.03125,-68.203125,37.96875,72.421875&amp;server=http://motherlode.ucar.edu/thredds/wms/fmrc/NCEP/GFS/Global_2p5deg/NCEP-GFS-Global_2p5deg_best.ncd" TargetMode="External"/><Relationship Id="rId2" Type="http://schemas.openxmlformats.org/officeDocument/2006/relationships/hyperlink" Target="https://sites.google.com/site/datainteractivepublications/" TargetMode="External"/><Relationship Id="rId1" Type="http://schemas.openxmlformats.org/officeDocument/2006/relationships/slideLayout" Target="../slideLayouts/slideLayout2.xml"/><Relationship Id="rId5" Type="http://schemas.openxmlformats.org/officeDocument/2006/relationships/hyperlink" Target="http://www.pfeg.noaa.gov/~cwilson/bloom/BW_14.html" TargetMode="External"/><Relationship Id="rId4" Type="http://schemas.openxmlformats.org/officeDocument/2006/relationships/hyperlink" Target="http://ferret.pmel.noaa.gov/NVODS/getUI.do?dsid=woa01_monthly&amp;catid=0B541688EA4ACDF44451F0623AE315CF&amp;varid=t0112an1"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cf-pcmdi.llnl.gov/" TargetMode="External"/><Relationship Id="rId2" Type="http://schemas.openxmlformats.org/officeDocument/2006/relationships/hyperlink" Target="http://csml.badc.rl.ac.uk/" TargetMode="External"/><Relationship Id="rId1" Type="http://schemas.openxmlformats.org/officeDocument/2006/relationships/slideLayout" Target="../slideLayouts/slideLayout2.xml"/><Relationship Id="rId4" Type="http://schemas.openxmlformats.org/officeDocument/2006/relationships/hyperlink" Target="http://www.unidata.ucar.edu/software/netcdf-java/CD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Mid-course Progress and Opportunities for </a:t>
            </a:r>
            <a:r>
              <a:rPr lang="en-US" dirty="0" err="1" smtClean="0"/>
              <a:t>Unidata</a:t>
            </a:r>
            <a:r>
              <a:rPr lang="en-US" dirty="0" smtClean="0"/>
              <a:t> Outreach</a:t>
            </a:r>
            <a:endParaRPr lang="en-US" dirty="0"/>
          </a:p>
        </p:txBody>
      </p:sp>
      <p:sp>
        <p:nvSpPr>
          <p:cNvPr id="3" name="Subtitle 2"/>
          <p:cNvSpPr>
            <a:spLocks noGrp="1"/>
          </p:cNvSpPr>
          <p:nvPr>
            <p:ph type="subTitle" idx="1"/>
          </p:nvPr>
        </p:nvSpPr>
        <p:spPr/>
        <p:txBody>
          <a:bodyPr/>
          <a:lstStyle/>
          <a:p>
            <a:r>
              <a:rPr lang="en-US" dirty="0" smtClean="0"/>
              <a:t>Ben Domenico</a:t>
            </a:r>
          </a:p>
          <a:p>
            <a:r>
              <a:rPr lang="en-US" dirty="0" smtClean="0"/>
              <a:t>May 2011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94360" y="20003"/>
            <a:ext cx="7772400" cy="1145858"/>
          </a:xfrm>
        </p:spPr>
        <p:txBody>
          <a:bodyPr/>
          <a:lstStyle/>
          <a:p>
            <a:r>
              <a:rPr lang="en-US" smtClean="0"/>
              <a:t>Typical NetCDF Visualization</a:t>
            </a:r>
          </a:p>
        </p:txBody>
      </p:sp>
      <p:pic>
        <p:nvPicPr>
          <p:cNvPr id="9219" name="Picture 3" descr="jetStream"/>
          <p:cNvPicPr>
            <a:picLocks noGrp="1" noChangeAspect="1" noChangeArrowheads="1" noCro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067277" y="1447325"/>
            <a:ext cx="6933723" cy="5236368"/>
          </a:xfrm>
          <a:noFill/>
        </p:spPr>
      </p:pic>
    </p:spTree>
    <p:extLst>
      <p:ext uri="{BB962C8B-B14F-4D97-AF65-F5344CB8AC3E}">
        <p14:creationId xmlns:p14="http://schemas.microsoft.com/office/powerpoint/2010/main" xmlns="" val="130247694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143000"/>
          </a:xfrm>
        </p:spPr>
        <p:txBody>
          <a:bodyPr>
            <a:normAutofit fontScale="90000"/>
          </a:bodyPr>
          <a:lstStyle/>
          <a:p>
            <a:r>
              <a:rPr lang="en-US" sz="3600" dirty="0" smtClean="0"/>
              <a:t>Standard Interface Web Services for </a:t>
            </a:r>
            <a:br>
              <a:rPr lang="en-US" sz="3600" dirty="0" smtClean="0"/>
            </a:br>
            <a:r>
              <a:rPr lang="en-US" sz="3600" dirty="0" smtClean="0"/>
              <a:t>Data System Interoperability</a:t>
            </a:r>
          </a:p>
        </p:txBody>
      </p:sp>
      <p:sp>
        <p:nvSpPr>
          <p:cNvPr id="53" name="Oval 52"/>
          <p:cNvSpPr/>
          <p:nvPr/>
        </p:nvSpPr>
        <p:spPr>
          <a:xfrm>
            <a:off x="3048000" y="1219200"/>
            <a:ext cx="5867400" cy="4724400"/>
          </a:xfrm>
          <a:prstGeom prst="ellipse">
            <a:avLst/>
          </a:prstGeom>
          <a:solidFill>
            <a:srgbClr val="C5C5C5">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54"/>
          <p:cNvGrpSpPr>
            <a:grpSpLocks/>
          </p:cNvGrpSpPr>
          <p:nvPr/>
        </p:nvGrpSpPr>
        <p:grpSpPr bwMode="auto">
          <a:xfrm>
            <a:off x="161926" y="1676400"/>
            <a:ext cx="8740778" cy="4651375"/>
            <a:chOff x="106" y="1279"/>
            <a:chExt cx="5506" cy="2930"/>
          </a:xfrm>
        </p:grpSpPr>
        <p:sp>
          <p:nvSpPr>
            <p:cNvPr id="53252" name="AutoShape 4"/>
            <p:cNvSpPr>
              <a:spLocks noChangeArrowheads="1"/>
            </p:cNvSpPr>
            <p:nvPr/>
          </p:nvSpPr>
          <p:spPr bwMode="auto">
            <a:xfrm>
              <a:off x="210" y="1298"/>
              <a:ext cx="1662" cy="621"/>
            </a:xfrm>
            <a:prstGeom prst="roundRect">
              <a:avLst>
                <a:gd name="adj" fmla="val 16667"/>
              </a:avLst>
            </a:prstGeom>
            <a:solidFill>
              <a:srgbClr val="25A731"/>
            </a:solidFill>
            <a:ln w="38100">
              <a:solidFill>
                <a:schemeClr val="bg2"/>
              </a:solidFill>
              <a:round/>
              <a:headEnd/>
              <a:tailEnd type="none" w="lg" len="lg"/>
            </a:ln>
            <a:effectLst/>
          </p:spPr>
          <p:txBody>
            <a:bodyPr wrap="none" anchor="ctr"/>
            <a:lstStyle/>
            <a:p>
              <a:pPr algn="ctr" eaLnBrk="0" hangingPunct="0">
                <a:defRPr/>
              </a:pPr>
              <a:r>
                <a:rPr lang="en-US" sz="2400" b="1" dirty="0" smtClean="0">
                  <a:effectLst>
                    <a:outerShdw blurRad="38100" dist="38100" dir="2700000" algn="tl">
                      <a:srgbClr val="FFFFFF"/>
                    </a:outerShdw>
                  </a:effectLst>
                  <a:latin typeface="Times New Roman" pitchFamily="18" charset="0"/>
                </a:rPr>
                <a:t>GIS clients:</a:t>
              </a:r>
            </a:p>
            <a:p>
              <a:pPr algn="ctr" eaLnBrk="0" hangingPunct="0">
                <a:defRPr/>
              </a:pPr>
              <a:r>
                <a:rPr lang="en-US" b="1" dirty="0" smtClean="0">
                  <a:effectLst>
                    <a:outerShdw blurRad="38100" dist="38100" dir="2700000" algn="tl">
                      <a:srgbClr val="FFFFFF"/>
                    </a:outerShdw>
                  </a:effectLst>
                  <a:latin typeface="Times New Roman" pitchFamily="18" charset="0"/>
                </a:rPr>
                <a:t>e.g.,  Google Earth,</a:t>
              </a:r>
            </a:p>
            <a:p>
              <a:pPr algn="ctr" eaLnBrk="0" hangingPunct="0">
                <a:defRPr/>
              </a:pPr>
              <a:r>
                <a:rPr lang="en-US" b="1" dirty="0" err="1" smtClean="0">
                  <a:effectLst>
                    <a:outerShdw blurRad="38100" dist="38100" dir="2700000" algn="tl">
                      <a:srgbClr val="FFFFFF"/>
                    </a:outerShdw>
                  </a:effectLst>
                  <a:latin typeface="Times New Roman" pitchFamily="18" charset="0"/>
                </a:rPr>
                <a:t>arcGIS</a:t>
              </a:r>
              <a:r>
                <a:rPr lang="en-US" b="1" dirty="0" smtClean="0">
                  <a:effectLst>
                    <a:outerShdw blurRad="38100" dist="38100" dir="2700000" algn="tl">
                      <a:srgbClr val="FFFFFF"/>
                    </a:outerShdw>
                  </a:effectLst>
                  <a:latin typeface="Times New Roman" pitchFamily="18" charset="0"/>
                </a:rPr>
                <a:t>, IDL, </a:t>
              </a:r>
              <a:r>
                <a:rPr lang="en-US" b="1" dirty="0" err="1" smtClean="0">
                  <a:effectLst>
                    <a:outerShdw blurRad="38100" dist="38100" dir="2700000" algn="tl">
                      <a:srgbClr val="FFFFFF"/>
                    </a:outerShdw>
                  </a:effectLst>
                  <a:latin typeface="Times New Roman" pitchFamily="18" charset="0"/>
                </a:rPr>
                <a:t>Matlab</a:t>
              </a:r>
              <a:r>
                <a:rPr lang="en-US" b="1" dirty="0" smtClean="0">
                  <a:effectLst>
                    <a:outerShdw blurRad="38100" dist="38100" dir="2700000" algn="tl">
                      <a:srgbClr val="FFFFFF"/>
                    </a:outerShdw>
                  </a:effectLst>
                  <a:latin typeface="Times New Roman" pitchFamily="18" charset="0"/>
                </a:rPr>
                <a:t>, etc.</a:t>
              </a:r>
              <a:endParaRPr lang="en-US" b="1" dirty="0">
                <a:effectLst>
                  <a:outerShdw blurRad="38100" dist="38100" dir="2700000" algn="tl">
                    <a:srgbClr val="FFFFFF"/>
                  </a:outerShdw>
                </a:effectLst>
                <a:latin typeface="Times New Roman" pitchFamily="18" charset="0"/>
              </a:endParaRPr>
            </a:p>
          </p:txBody>
        </p:sp>
        <p:sp>
          <p:nvSpPr>
            <p:cNvPr id="53253" name="AutoShape 5"/>
            <p:cNvSpPr>
              <a:spLocks noChangeArrowheads="1"/>
            </p:cNvSpPr>
            <p:nvPr/>
          </p:nvSpPr>
          <p:spPr bwMode="auto">
            <a:xfrm>
              <a:off x="3488" y="1279"/>
              <a:ext cx="1662" cy="642"/>
            </a:xfrm>
            <a:prstGeom prst="roundRect">
              <a:avLst>
                <a:gd name="adj" fmla="val 16667"/>
              </a:avLst>
            </a:prstGeom>
            <a:solidFill>
              <a:schemeClr val="accent1"/>
            </a:solidFill>
            <a:ln w="38100">
              <a:solidFill>
                <a:schemeClr val="bg2"/>
              </a:solidFill>
              <a:round/>
              <a:headEnd/>
              <a:tailEnd type="none" w="lg" len="lg"/>
            </a:ln>
            <a:effectLst/>
          </p:spPr>
          <p:txBody>
            <a:bodyPr wrap="none" anchor="ctr"/>
            <a:lstStyle/>
            <a:p>
              <a:pPr algn="ctr" eaLnBrk="0" hangingPunct="0">
                <a:defRPr/>
              </a:pPr>
              <a:r>
                <a:rPr lang="en-US" sz="2400" b="1" dirty="0" smtClean="0">
                  <a:effectLst>
                    <a:outerShdw blurRad="38100" dist="38100" dir="2700000" algn="tl">
                      <a:srgbClr val="FFFFFF"/>
                    </a:outerShdw>
                  </a:effectLst>
                  <a:latin typeface="Times New Roman" pitchFamily="18" charset="0"/>
                </a:rPr>
                <a:t>Unidata clients:</a:t>
              </a:r>
            </a:p>
            <a:p>
              <a:pPr algn="ctr" eaLnBrk="0" hangingPunct="0">
                <a:defRPr/>
              </a:pPr>
              <a:r>
                <a:rPr lang="en-US" b="1" dirty="0" smtClean="0">
                  <a:effectLst>
                    <a:outerShdw blurRad="38100" dist="38100" dir="2700000" algn="tl">
                      <a:srgbClr val="FFFFFF"/>
                    </a:outerShdw>
                  </a:effectLst>
                  <a:latin typeface="Times New Roman" pitchFamily="18" charset="0"/>
                </a:rPr>
                <a:t>IDV, </a:t>
              </a:r>
              <a:r>
                <a:rPr lang="en-US" b="1" dirty="0" err="1" smtClean="0">
                  <a:effectLst>
                    <a:outerShdw blurRad="38100" dist="38100" dir="2700000" algn="tl">
                      <a:srgbClr val="FFFFFF"/>
                    </a:outerShdw>
                  </a:effectLst>
                  <a:latin typeface="Times New Roman" pitchFamily="18" charset="0"/>
                </a:rPr>
                <a:t>McIDAS</a:t>
              </a:r>
              <a:r>
                <a:rPr lang="en-US" b="1" dirty="0" smtClean="0">
                  <a:effectLst>
                    <a:outerShdw blurRad="38100" dist="38100" dir="2700000" algn="tl">
                      <a:srgbClr val="FFFFFF"/>
                    </a:outerShdw>
                  </a:effectLst>
                  <a:latin typeface="Times New Roman" pitchFamily="18" charset="0"/>
                </a:rPr>
                <a:t>, </a:t>
              </a:r>
            </a:p>
            <a:p>
              <a:pPr algn="ctr" eaLnBrk="0" hangingPunct="0">
                <a:defRPr/>
              </a:pPr>
              <a:r>
                <a:rPr lang="en-US" b="1" dirty="0" smtClean="0">
                  <a:effectLst>
                    <a:outerShdw blurRad="38100" dist="38100" dir="2700000" algn="tl">
                      <a:srgbClr val="FFFFFF"/>
                    </a:outerShdw>
                  </a:effectLst>
                  <a:latin typeface="Times New Roman" pitchFamily="18" charset="0"/>
                </a:rPr>
                <a:t>GEMPAK, AWIPS</a:t>
              </a:r>
              <a:endParaRPr lang="en-US" b="1" dirty="0">
                <a:effectLst>
                  <a:outerShdw blurRad="38100" dist="38100" dir="2700000" algn="tl">
                    <a:srgbClr val="FFFFFF"/>
                  </a:outerShdw>
                </a:effectLst>
                <a:latin typeface="Times New Roman" pitchFamily="18" charset="0"/>
              </a:endParaRPr>
            </a:p>
          </p:txBody>
        </p:sp>
        <p:sp>
          <p:nvSpPr>
            <p:cNvPr id="10246" name="Line 6"/>
            <p:cNvSpPr>
              <a:spLocks noChangeShapeType="1"/>
            </p:cNvSpPr>
            <p:nvPr/>
          </p:nvSpPr>
          <p:spPr bwMode="auto">
            <a:xfrm flipH="1" flipV="1">
              <a:off x="1217" y="1963"/>
              <a:ext cx="3233" cy="935"/>
            </a:xfrm>
            <a:prstGeom prst="line">
              <a:avLst/>
            </a:prstGeom>
            <a:noFill/>
            <a:ln w="38100">
              <a:solidFill>
                <a:schemeClr val="tx1"/>
              </a:solidFill>
              <a:round/>
              <a:headEnd/>
              <a:tailEnd type="stealth" w="lg" len="lg"/>
            </a:ln>
          </p:spPr>
          <p:txBody>
            <a:bodyPr/>
            <a:lstStyle/>
            <a:p>
              <a:endParaRPr lang="en-US"/>
            </a:p>
          </p:txBody>
        </p:sp>
        <p:sp>
          <p:nvSpPr>
            <p:cNvPr id="10247" name="Line 7"/>
            <p:cNvSpPr>
              <a:spLocks noChangeShapeType="1"/>
            </p:cNvSpPr>
            <p:nvPr/>
          </p:nvSpPr>
          <p:spPr bwMode="auto">
            <a:xfrm flipV="1">
              <a:off x="1309" y="1927"/>
              <a:ext cx="2929" cy="944"/>
            </a:xfrm>
            <a:prstGeom prst="line">
              <a:avLst/>
            </a:prstGeom>
            <a:noFill/>
            <a:ln w="38100">
              <a:solidFill>
                <a:schemeClr val="tx1"/>
              </a:solidFill>
              <a:round/>
              <a:headEnd/>
              <a:tailEnd type="stealth" w="lg" len="lg"/>
            </a:ln>
          </p:spPr>
          <p:txBody>
            <a:bodyPr/>
            <a:lstStyle/>
            <a:p>
              <a:endParaRPr lang="en-US"/>
            </a:p>
          </p:txBody>
        </p:sp>
        <p:sp>
          <p:nvSpPr>
            <p:cNvPr id="10248" name="Line 8"/>
            <p:cNvSpPr>
              <a:spLocks noChangeShapeType="1"/>
            </p:cNvSpPr>
            <p:nvPr/>
          </p:nvSpPr>
          <p:spPr bwMode="auto">
            <a:xfrm flipV="1">
              <a:off x="565" y="1917"/>
              <a:ext cx="18" cy="1149"/>
            </a:xfrm>
            <a:prstGeom prst="line">
              <a:avLst/>
            </a:prstGeom>
            <a:noFill/>
            <a:ln w="38100">
              <a:solidFill>
                <a:schemeClr val="tx1"/>
              </a:solidFill>
              <a:round/>
              <a:headEnd/>
              <a:tailEnd type="stealth" w="lg" len="lg"/>
            </a:ln>
          </p:spPr>
          <p:txBody>
            <a:bodyPr/>
            <a:lstStyle/>
            <a:p>
              <a:endParaRPr lang="en-US"/>
            </a:p>
          </p:txBody>
        </p:sp>
        <p:sp>
          <p:nvSpPr>
            <p:cNvPr id="10249" name="Line 9"/>
            <p:cNvSpPr>
              <a:spLocks noChangeShapeType="1"/>
            </p:cNvSpPr>
            <p:nvPr/>
          </p:nvSpPr>
          <p:spPr bwMode="auto">
            <a:xfrm flipV="1">
              <a:off x="4884" y="1909"/>
              <a:ext cx="9" cy="995"/>
            </a:xfrm>
            <a:prstGeom prst="line">
              <a:avLst/>
            </a:prstGeom>
            <a:noFill/>
            <a:ln w="38100">
              <a:solidFill>
                <a:schemeClr val="tx1"/>
              </a:solidFill>
              <a:round/>
              <a:headEnd/>
              <a:tailEnd type="stealth" w="lg" len="lg"/>
            </a:ln>
          </p:spPr>
          <p:txBody>
            <a:bodyPr/>
            <a:lstStyle/>
            <a:p>
              <a:endParaRPr lang="en-US"/>
            </a:p>
          </p:txBody>
        </p:sp>
        <p:sp>
          <p:nvSpPr>
            <p:cNvPr id="10250" name="Text Box 10"/>
            <p:cNvSpPr txBox="1">
              <a:spLocks noChangeArrowheads="1"/>
            </p:cNvSpPr>
            <p:nvPr/>
          </p:nvSpPr>
          <p:spPr bwMode="auto">
            <a:xfrm>
              <a:off x="1641" y="2095"/>
              <a:ext cx="2148" cy="523"/>
            </a:xfrm>
            <a:prstGeom prst="rect">
              <a:avLst/>
            </a:prstGeom>
            <a:solidFill>
              <a:schemeClr val="bg1"/>
            </a:solidFill>
            <a:ln w="38100">
              <a:solidFill>
                <a:schemeClr val="tx1"/>
              </a:solidFill>
              <a:miter lim="800000"/>
              <a:headEnd/>
              <a:tailEnd type="none" w="lg" len="lg"/>
            </a:ln>
          </p:spPr>
          <p:txBody>
            <a:bodyPr wrap="none">
              <a:spAutoFit/>
            </a:bodyPr>
            <a:lstStyle/>
            <a:p>
              <a:pPr algn="ctr" eaLnBrk="0" hangingPunct="0"/>
              <a:r>
                <a:rPr lang="en-US" sz="2400" dirty="0" smtClean="0">
                  <a:latin typeface="Times New Roman" pitchFamily="18" charset="0"/>
                </a:rPr>
                <a:t>Standard protocols:</a:t>
              </a:r>
              <a:endParaRPr lang="en-US" sz="2400" dirty="0">
                <a:latin typeface="Times New Roman" pitchFamily="18" charset="0"/>
              </a:endParaRPr>
            </a:p>
            <a:p>
              <a:pPr algn="ctr" eaLnBrk="0" hangingPunct="0"/>
              <a:r>
                <a:rPr lang="en-US" sz="2400" dirty="0">
                  <a:latin typeface="Times New Roman" pitchFamily="18" charset="0"/>
                </a:rPr>
                <a:t>WMS, WFS, </a:t>
              </a:r>
              <a:r>
                <a:rPr lang="en-US" sz="2400" dirty="0" smtClean="0">
                  <a:latin typeface="Times New Roman" pitchFamily="18" charset="0"/>
                </a:rPr>
                <a:t>WCS, CSW </a:t>
              </a:r>
              <a:endParaRPr lang="en-US" sz="3200" b="1" i="1" dirty="0">
                <a:latin typeface="Times New Roman" pitchFamily="18" charset="0"/>
              </a:endParaRPr>
            </a:p>
          </p:txBody>
        </p:sp>
        <p:sp>
          <p:nvSpPr>
            <p:cNvPr id="10251" name="Text Box 11"/>
            <p:cNvSpPr txBox="1">
              <a:spLocks noChangeArrowheads="1"/>
            </p:cNvSpPr>
            <p:nvPr/>
          </p:nvSpPr>
          <p:spPr bwMode="auto">
            <a:xfrm>
              <a:off x="106" y="2163"/>
              <a:ext cx="1024" cy="368"/>
            </a:xfrm>
            <a:prstGeom prst="rect">
              <a:avLst/>
            </a:prstGeom>
            <a:solidFill>
              <a:schemeClr val="bg1"/>
            </a:solidFill>
            <a:ln w="38100">
              <a:solidFill>
                <a:schemeClr val="tx1"/>
              </a:solidFill>
              <a:miter lim="800000"/>
              <a:headEnd/>
              <a:tailEnd type="none" w="lg" len="lg"/>
            </a:ln>
          </p:spPr>
          <p:txBody>
            <a:bodyPr wrap="none">
              <a:spAutoFit/>
            </a:bodyPr>
            <a:lstStyle/>
            <a:p>
              <a:pPr algn="ctr" eaLnBrk="0" hangingPunct="0"/>
              <a:r>
                <a:rPr lang="en-US" sz="1600" b="1" dirty="0" smtClean="0">
                  <a:latin typeface="Times New Roman" pitchFamily="18" charset="0"/>
                </a:rPr>
                <a:t>Proprietary </a:t>
              </a:r>
              <a:r>
                <a:rPr lang="en-US" sz="1600" b="1" dirty="0">
                  <a:latin typeface="Times New Roman" pitchFamily="18" charset="0"/>
                </a:rPr>
                <a:t>GIS</a:t>
              </a:r>
              <a:br>
                <a:rPr lang="en-US" sz="1600" b="1" dirty="0">
                  <a:latin typeface="Times New Roman" pitchFamily="18" charset="0"/>
                </a:rPr>
              </a:br>
              <a:r>
                <a:rPr lang="en-US" sz="1600" b="1" dirty="0">
                  <a:latin typeface="Times New Roman" pitchFamily="18" charset="0"/>
                </a:rPr>
                <a:t>protocols</a:t>
              </a:r>
            </a:p>
          </p:txBody>
        </p:sp>
        <p:sp>
          <p:nvSpPr>
            <p:cNvPr id="10252" name="Text Box 12"/>
            <p:cNvSpPr txBox="1">
              <a:spLocks noChangeArrowheads="1"/>
            </p:cNvSpPr>
            <p:nvPr/>
          </p:nvSpPr>
          <p:spPr bwMode="auto">
            <a:xfrm>
              <a:off x="4161" y="2090"/>
              <a:ext cx="1451" cy="523"/>
            </a:xfrm>
            <a:prstGeom prst="rect">
              <a:avLst/>
            </a:prstGeom>
            <a:solidFill>
              <a:schemeClr val="bg1"/>
            </a:solidFill>
            <a:ln w="38100">
              <a:solidFill>
                <a:schemeClr val="tx1"/>
              </a:solidFill>
              <a:miter lim="800000"/>
              <a:headEnd/>
              <a:tailEnd type="none" w="lg" len="lg"/>
            </a:ln>
          </p:spPr>
          <p:txBody>
            <a:bodyPr wrap="none">
              <a:spAutoFit/>
            </a:bodyPr>
            <a:lstStyle/>
            <a:p>
              <a:pPr algn="ctr" eaLnBrk="0" hangingPunct="0"/>
              <a:r>
                <a:rPr lang="en-US" sz="1600" b="1" dirty="0" smtClean="0">
                  <a:latin typeface="Times New Roman" pitchFamily="18" charset="0"/>
                </a:rPr>
                <a:t>Community protocols:</a:t>
              </a:r>
              <a:br>
                <a:rPr lang="en-US" sz="1600" b="1" dirty="0" smtClean="0">
                  <a:latin typeface="Times New Roman" pitchFamily="18" charset="0"/>
                </a:rPr>
              </a:br>
              <a:r>
                <a:rPr lang="en-US" sz="1600" b="1" dirty="0" smtClean="0">
                  <a:latin typeface="Times New Roman" pitchFamily="18" charset="0"/>
                </a:rPr>
                <a:t>THREDDS</a:t>
              </a:r>
              <a:r>
                <a:rPr lang="en-US" sz="1600" b="1" dirty="0">
                  <a:latin typeface="Times New Roman" pitchFamily="18" charset="0"/>
                </a:rPr>
                <a:t>, </a:t>
              </a:r>
              <a:r>
                <a:rPr lang="en-US" sz="1600" b="1" dirty="0" err="1" smtClean="0">
                  <a:latin typeface="Times New Roman" pitchFamily="18" charset="0"/>
                </a:rPr>
                <a:t>OPeNDAP</a:t>
              </a:r>
              <a:r>
                <a:rPr lang="en-US" sz="1600" b="1" dirty="0">
                  <a:latin typeface="Times New Roman" pitchFamily="18" charset="0"/>
                </a:rPr>
                <a:t>, </a:t>
              </a:r>
              <a:r>
                <a:rPr lang="en-US" sz="1600" b="1" dirty="0" smtClean="0">
                  <a:latin typeface="Times New Roman" pitchFamily="18" charset="0"/>
                </a:rPr>
                <a:t/>
              </a:r>
              <a:br>
                <a:rPr lang="en-US" sz="1600" b="1" dirty="0" smtClean="0">
                  <a:latin typeface="Times New Roman" pitchFamily="18" charset="0"/>
                </a:rPr>
              </a:br>
              <a:r>
                <a:rPr lang="en-US" sz="1600" b="1" dirty="0" smtClean="0">
                  <a:latin typeface="Times New Roman" pitchFamily="18" charset="0"/>
                </a:rPr>
                <a:t>ADDE</a:t>
              </a:r>
              <a:r>
                <a:rPr lang="en-US" sz="1600" b="1" dirty="0">
                  <a:latin typeface="Times New Roman" pitchFamily="18" charset="0"/>
                </a:rPr>
                <a:t>. FTP</a:t>
              </a:r>
              <a:r>
                <a:rPr lang="en-US" sz="1600" b="1" dirty="0" smtClean="0">
                  <a:latin typeface="Times New Roman" pitchFamily="18" charset="0"/>
                </a:rPr>
                <a:t>…</a:t>
              </a:r>
              <a:endParaRPr lang="en-US" sz="1600" b="1" dirty="0">
                <a:latin typeface="Times New Roman" pitchFamily="18" charset="0"/>
              </a:endParaRPr>
            </a:p>
          </p:txBody>
        </p:sp>
        <p:grpSp>
          <p:nvGrpSpPr>
            <p:cNvPr id="3" name="Group 13"/>
            <p:cNvGrpSpPr>
              <a:grpSpLocks/>
            </p:cNvGrpSpPr>
            <p:nvPr/>
          </p:nvGrpSpPr>
          <p:grpSpPr bwMode="auto">
            <a:xfrm>
              <a:off x="135" y="2913"/>
              <a:ext cx="2384" cy="1242"/>
              <a:chOff x="304" y="1889"/>
              <a:chExt cx="2328" cy="1116"/>
            </a:xfrm>
          </p:grpSpPr>
          <p:grpSp>
            <p:nvGrpSpPr>
              <p:cNvPr id="4" name="Group 14"/>
              <p:cNvGrpSpPr>
                <a:grpSpLocks/>
              </p:cNvGrpSpPr>
              <p:nvPr/>
            </p:nvGrpSpPr>
            <p:grpSpPr bwMode="auto">
              <a:xfrm>
                <a:off x="364" y="2076"/>
                <a:ext cx="2125" cy="929"/>
                <a:chOff x="182" y="2881"/>
                <a:chExt cx="2125" cy="1047"/>
              </a:xfrm>
            </p:grpSpPr>
            <p:sp>
              <p:nvSpPr>
                <p:cNvPr id="10289" name="Rectangle 15"/>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90" name="Oval 16"/>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91" name="Rectangle 17"/>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92" name="Oval 18"/>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10275" name="Text Box 19"/>
              <p:cNvSpPr txBox="1">
                <a:spLocks noChangeArrowheads="1"/>
              </p:cNvSpPr>
              <p:nvPr/>
            </p:nvSpPr>
            <p:spPr bwMode="auto">
              <a:xfrm>
                <a:off x="304" y="2219"/>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GIS Server</a:t>
                </a:r>
              </a:p>
            </p:txBody>
          </p:sp>
          <p:grpSp>
            <p:nvGrpSpPr>
              <p:cNvPr id="5" name="Group 20"/>
              <p:cNvGrpSpPr>
                <a:grpSpLocks/>
              </p:cNvGrpSpPr>
              <p:nvPr/>
            </p:nvGrpSpPr>
            <p:grpSpPr bwMode="auto">
              <a:xfrm>
                <a:off x="424" y="1979"/>
                <a:ext cx="2125" cy="930"/>
                <a:chOff x="182" y="2881"/>
                <a:chExt cx="2125" cy="1047"/>
              </a:xfrm>
            </p:grpSpPr>
            <p:sp>
              <p:nvSpPr>
                <p:cNvPr id="10285" name="Rectangle 21"/>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86" name="Oval 22"/>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87" name="Rectangle 23"/>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88" name="Oval 24"/>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10277" name="Text Box 25"/>
              <p:cNvSpPr txBox="1">
                <a:spLocks noChangeArrowheads="1"/>
              </p:cNvSpPr>
              <p:nvPr/>
            </p:nvSpPr>
            <p:spPr bwMode="auto">
              <a:xfrm>
                <a:off x="419" y="2077"/>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GIS Server</a:t>
                </a:r>
              </a:p>
            </p:txBody>
          </p:sp>
          <p:grpSp>
            <p:nvGrpSpPr>
              <p:cNvPr id="6" name="Group 26"/>
              <p:cNvGrpSpPr>
                <a:grpSpLocks/>
              </p:cNvGrpSpPr>
              <p:nvPr/>
            </p:nvGrpSpPr>
            <p:grpSpPr bwMode="auto">
              <a:xfrm>
                <a:off x="507" y="1889"/>
                <a:ext cx="2125" cy="929"/>
                <a:chOff x="182" y="2881"/>
                <a:chExt cx="2125" cy="1047"/>
              </a:xfrm>
            </p:grpSpPr>
            <p:sp>
              <p:nvSpPr>
                <p:cNvPr id="10281" name="Rectangle 27"/>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82" name="Oval 28"/>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83" name="Rectangle 29"/>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84" name="Oval 30"/>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53279" name="Text Box 31"/>
              <p:cNvSpPr txBox="1">
                <a:spLocks noChangeArrowheads="1"/>
              </p:cNvSpPr>
              <p:nvPr/>
            </p:nvSpPr>
            <p:spPr bwMode="auto">
              <a:xfrm>
                <a:off x="548" y="1923"/>
                <a:ext cx="2006" cy="259"/>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sz="2400" b="1">
                    <a:effectLst>
                      <a:outerShdw blurRad="38100" dist="38100" dir="2700000" algn="tl">
                        <a:srgbClr val="C0C0C0"/>
                      </a:outerShdw>
                    </a:effectLst>
                    <a:latin typeface="Times New Roman" pitchFamily="18" charset="0"/>
                  </a:rPr>
                  <a:t>GIS Servers</a:t>
                </a:r>
              </a:p>
            </p:txBody>
          </p:sp>
          <p:sp>
            <p:nvSpPr>
              <p:cNvPr id="53280" name="Text Box 32"/>
              <p:cNvSpPr txBox="1">
                <a:spLocks noChangeArrowheads="1"/>
              </p:cNvSpPr>
              <p:nvPr/>
            </p:nvSpPr>
            <p:spPr bwMode="auto">
              <a:xfrm>
                <a:off x="554" y="2223"/>
                <a:ext cx="2056" cy="518"/>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b="1">
                    <a:effectLst>
                      <a:outerShdw blurRad="38100" dist="38100" dir="2700000" algn="tl">
                        <a:srgbClr val="C0C0C0"/>
                      </a:outerShdw>
                    </a:effectLst>
                    <a:latin typeface="Times New Roman" pitchFamily="18" charset="0"/>
                  </a:rPr>
                  <a:t>Hydrologic, demographic, infrastructure, societal impacts, … datasets</a:t>
                </a:r>
              </a:p>
            </p:txBody>
          </p:sp>
        </p:grpSp>
        <p:grpSp>
          <p:nvGrpSpPr>
            <p:cNvPr id="7" name="Group 33"/>
            <p:cNvGrpSpPr>
              <a:grpSpLocks/>
            </p:cNvGrpSpPr>
            <p:nvPr/>
          </p:nvGrpSpPr>
          <p:grpSpPr bwMode="auto">
            <a:xfrm>
              <a:off x="3151" y="2893"/>
              <a:ext cx="2404" cy="1316"/>
              <a:chOff x="3285" y="1787"/>
              <a:chExt cx="2347" cy="1182"/>
            </a:xfrm>
          </p:grpSpPr>
          <p:grpSp>
            <p:nvGrpSpPr>
              <p:cNvPr id="8" name="Group 34"/>
              <p:cNvGrpSpPr>
                <a:grpSpLocks/>
              </p:cNvGrpSpPr>
              <p:nvPr/>
            </p:nvGrpSpPr>
            <p:grpSpPr bwMode="auto">
              <a:xfrm>
                <a:off x="3335" y="2009"/>
                <a:ext cx="2125" cy="960"/>
                <a:chOff x="182" y="2881"/>
                <a:chExt cx="2125" cy="1047"/>
              </a:xfrm>
            </p:grpSpPr>
            <p:sp>
              <p:nvSpPr>
                <p:cNvPr id="10270" name="Rectangle 35"/>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71" name="Oval 36"/>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72" name="Rectangle 37"/>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73" name="Oval 38"/>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10256" name="Text Box 39"/>
              <p:cNvSpPr txBox="1">
                <a:spLocks noChangeArrowheads="1"/>
              </p:cNvSpPr>
              <p:nvPr/>
            </p:nvSpPr>
            <p:spPr bwMode="auto">
              <a:xfrm>
                <a:off x="3285" y="2079"/>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THREDDS Server</a:t>
                </a:r>
              </a:p>
            </p:txBody>
          </p:sp>
          <p:grpSp>
            <p:nvGrpSpPr>
              <p:cNvPr id="9" name="Group 40"/>
              <p:cNvGrpSpPr>
                <a:grpSpLocks/>
              </p:cNvGrpSpPr>
              <p:nvPr/>
            </p:nvGrpSpPr>
            <p:grpSpPr bwMode="auto">
              <a:xfrm>
                <a:off x="3415" y="1895"/>
                <a:ext cx="2125" cy="960"/>
                <a:chOff x="182" y="2881"/>
                <a:chExt cx="2125" cy="1047"/>
              </a:xfrm>
            </p:grpSpPr>
            <p:sp>
              <p:nvSpPr>
                <p:cNvPr id="10266" name="Rectangle 41"/>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67" name="Oval 42"/>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68" name="Rectangle 43"/>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69" name="Oval 44"/>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10258" name="Text Box 45"/>
              <p:cNvSpPr txBox="1">
                <a:spLocks noChangeArrowheads="1"/>
              </p:cNvSpPr>
              <p:nvPr/>
            </p:nvSpPr>
            <p:spPr bwMode="auto">
              <a:xfrm>
                <a:off x="3364" y="1938"/>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THREDDS Server</a:t>
                </a:r>
              </a:p>
            </p:txBody>
          </p:sp>
          <p:grpSp>
            <p:nvGrpSpPr>
              <p:cNvPr id="10" name="Group 46"/>
              <p:cNvGrpSpPr>
                <a:grpSpLocks/>
              </p:cNvGrpSpPr>
              <p:nvPr/>
            </p:nvGrpSpPr>
            <p:grpSpPr bwMode="auto">
              <a:xfrm>
                <a:off x="3507" y="1787"/>
                <a:ext cx="2125" cy="960"/>
                <a:chOff x="182" y="2881"/>
                <a:chExt cx="2125" cy="1047"/>
              </a:xfrm>
            </p:grpSpPr>
            <p:sp>
              <p:nvSpPr>
                <p:cNvPr id="10262" name="Rectangle 47"/>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63" name="Oval 48"/>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64" name="Rectangle 49"/>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65" name="Oval 50"/>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53299" name="Text Box 51"/>
              <p:cNvSpPr txBox="1">
                <a:spLocks noChangeArrowheads="1"/>
              </p:cNvSpPr>
              <p:nvPr/>
            </p:nvSpPr>
            <p:spPr bwMode="auto">
              <a:xfrm>
                <a:off x="3512" y="1830"/>
                <a:ext cx="2005" cy="259"/>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sz="2400" b="1" dirty="0" smtClean="0">
                    <a:effectLst>
                      <a:outerShdw blurRad="38100" dist="38100" dir="2700000" algn="tl">
                        <a:srgbClr val="C0C0C0"/>
                      </a:outerShdw>
                    </a:effectLst>
                    <a:latin typeface="Times New Roman" pitchFamily="18" charset="0"/>
                  </a:rPr>
                  <a:t>Community </a:t>
                </a:r>
                <a:r>
                  <a:rPr lang="en-US" sz="2400" b="1" dirty="0">
                    <a:effectLst>
                      <a:outerShdw blurRad="38100" dist="38100" dir="2700000" algn="tl">
                        <a:srgbClr val="C0C0C0"/>
                      </a:outerShdw>
                    </a:effectLst>
                    <a:latin typeface="Times New Roman" pitchFamily="18" charset="0"/>
                  </a:rPr>
                  <a:t>Servers</a:t>
                </a:r>
              </a:p>
            </p:txBody>
          </p:sp>
          <p:sp>
            <p:nvSpPr>
              <p:cNvPr id="53300" name="Text Box 52"/>
              <p:cNvSpPr txBox="1">
                <a:spLocks noChangeArrowheads="1"/>
              </p:cNvSpPr>
              <p:nvPr/>
            </p:nvSpPr>
            <p:spPr bwMode="auto">
              <a:xfrm>
                <a:off x="3554" y="2135"/>
                <a:ext cx="2055" cy="518"/>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b="1">
                    <a:effectLst>
                      <a:outerShdw blurRad="38100" dist="38100" dir="2700000" algn="tl">
                        <a:srgbClr val="C0C0C0"/>
                      </a:outerShdw>
                    </a:effectLst>
                    <a:latin typeface="Times New Roman" pitchFamily="18" charset="0"/>
                  </a:rPr>
                  <a:t>Satellite, radar, </a:t>
                </a:r>
                <a:br>
                  <a:rPr lang="en-US" b="1">
                    <a:effectLst>
                      <a:outerShdw blurRad="38100" dist="38100" dir="2700000" algn="tl">
                        <a:srgbClr val="C0C0C0"/>
                      </a:outerShdw>
                    </a:effectLst>
                    <a:latin typeface="Times New Roman" pitchFamily="18" charset="0"/>
                  </a:rPr>
                </a:br>
                <a:r>
                  <a:rPr lang="en-US" b="1">
                    <a:effectLst>
                      <a:outerShdw blurRad="38100" dist="38100" dir="2700000" algn="tl">
                        <a:srgbClr val="C0C0C0"/>
                      </a:outerShdw>
                    </a:effectLst>
                    <a:latin typeface="Times New Roman" pitchFamily="18" charset="0"/>
                  </a:rPr>
                  <a:t>forecast model output, … </a:t>
                </a:r>
                <a:br>
                  <a:rPr lang="en-US" b="1">
                    <a:effectLst>
                      <a:outerShdw blurRad="38100" dist="38100" dir="2700000" algn="tl">
                        <a:srgbClr val="C0C0C0"/>
                      </a:outerShdw>
                    </a:effectLst>
                    <a:latin typeface="Times New Roman" pitchFamily="18" charset="0"/>
                  </a:rPr>
                </a:br>
                <a:r>
                  <a:rPr lang="en-US" b="1">
                    <a:effectLst>
                      <a:outerShdw blurRad="38100" dist="38100" dir="2700000" algn="tl">
                        <a:srgbClr val="C0C0C0"/>
                      </a:outerShdw>
                    </a:effectLst>
                    <a:latin typeface="Times New Roman" pitchFamily="18" charset="0"/>
                  </a:rPr>
                  <a:t>datasets</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2000" fill="hold"/>
                                        <p:tgtEl>
                                          <p:spTgt spid="53"/>
                                        </p:tgtEl>
                                        <p:attrNameLst>
                                          <p:attrName>ppt_w</p:attrName>
                                        </p:attrNameLst>
                                      </p:cBhvr>
                                      <p:tavLst>
                                        <p:tav tm="0">
                                          <p:val>
                                            <p:strVal val="#ppt_w*0.70"/>
                                          </p:val>
                                        </p:tav>
                                        <p:tav tm="100000">
                                          <p:val>
                                            <p:strVal val="#ppt_w"/>
                                          </p:val>
                                        </p:tav>
                                      </p:tavLst>
                                    </p:anim>
                                    <p:anim calcmode="lin" valueType="num">
                                      <p:cBhvr>
                                        <p:cTn id="8" dur="2000" fill="hold"/>
                                        <p:tgtEl>
                                          <p:spTgt spid="53"/>
                                        </p:tgtEl>
                                        <p:attrNameLst>
                                          <p:attrName>ppt_h</p:attrName>
                                        </p:attrNameLst>
                                      </p:cBhvr>
                                      <p:tavLst>
                                        <p:tav tm="0">
                                          <p:val>
                                            <p:strVal val="#ppt_h"/>
                                          </p:val>
                                        </p:tav>
                                        <p:tav tm="100000">
                                          <p:val>
                                            <p:strVal val="#ppt_h"/>
                                          </p:val>
                                        </p:tav>
                                      </p:tavLst>
                                    </p:anim>
                                    <p:animEffect transition="in" filter="fade">
                                      <p:cBhvr>
                                        <p:cTn id="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94360" y="20003"/>
            <a:ext cx="7772400" cy="1145858"/>
          </a:xfrm>
        </p:spPr>
        <p:txBody>
          <a:bodyPr>
            <a:normAutofit fontScale="90000"/>
          </a:bodyPr>
          <a:lstStyle/>
          <a:p>
            <a:r>
              <a:rPr lang="en-US" sz="3600" dirty="0" smtClean="0"/>
              <a:t>GIS Tools Applied to</a:t>
            </a:r>
            <a:r>
              <a:rPr lang="en-US" sz="3600" dirty="0"/>
              <a:t/>
            </a:r>
            <a:br>
              <a:rPr lang="en-US" sz="3600" dirty="0"/>
            </a:br>
            <a:r>
              <a:rPr lang="en-US" sz="3600" dirty="0"/>
              <a:t>Atmospheric Science Data</a:t>
            </a:r>
          </a:p>
        </p:txBody>
      </p:sp>
      <p:pic>
        <p:nvPicPr>
          <p:cNvPr id="10243" name="Picture 3" descr="PrecipGT7HospitalsSchoolsForecastHour30"/>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685800" y="1295877"/>
            <a:ext cx="7543800" cy="5337810"/>
          </a:xfrm>
          <a:noFill/>
        </p:spPr>
      </p:pic>
    </p:spTree>
    <p:extLst>
      <p:ext uri="{BB962C8B-B14F-4D97-AF65-F5344CB8AC3E}">
        <p14:creationId xmlns:p14="http://schemas.microsoft.com/office/powerpoint/2010/main" xmlns="" val="1263547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A Few of the </a:t>
            </a:r>
            <a:r>
              <a:rPr lang="en-US" dirty="0" smtClean="0"/>
              <a:t>Collaborating </a:t>
            </a:r>
            <a:r>
              <a:rPr lang="en-US" dirty="0" smtClean="0"/>
              <a:t>Organizations</a:t>
            </a:r>
            <a:endParaRPr lang="en-US" dirty="0"/>
          </a:p>
        </p:txBody>
      </p:sp>
      <p:sp>
        <p:nvSpPr>
          <p:cNvPr id="3" name="Content Placeholder 2"/>
          <p:cNvSpPr>
            <a:spLocks noGrp="1"/>
          </p:cNvSpPr>
          <p:nvPr>
            <p:ph idx="1"/>
          </p:nvPr>
        </p:nvSpPr>
        <p:spPr>
          <a:xfrm>
            <a:off x="381000" y="1143000"/>
            <a:ext cx="8229600" cy="5257800"/>
          </a:xfrm>
        </p:spPr>
        <p:txBody>
          <a:bodyPr>
            <a:normAutofit fontScale="92500" lnSpcReduction="20000"/>
          </a:bodyPr>
          <a:lstStyle/>
          <a:p>
            <a:r>
              <a:rPr lang="en-US" dirty="0" smtClean="0"/>
              <a:t>NOAA </a:t>
            </a:r>
            <a:r>
              <a:rPr lang="en-US" sz="2400" dirty="0" smtClean="0"/>
              <a:t>(e.g., PMEL, PFEL, NCDC, NGDC, IOOS?)</a:t>
            </a:r>
          </a:p>
          <a:p>
            <a:r>
              <a:rPr lang="en-US" dirty="0" smtClean="0"/>
              <a:t>NASA</a:t>
            </a:r>
          </a:p>
          <a:p>
            <a:r>
              <a:rPr lang="en-US" dirty="0" smtClean="0"/>
              <a:t>USGS</a:t>
            </a:r>
          </a:p>
          <a:p>
            <a:r>
              <a:rPr lang="en-US" dirty="0" smtClean="0"/>
              <a:t>OGC (Open Geospatial Consortium)</a:t>
            </a:r>
          </a:p>
          <a:p>
            <a:r>
              <a:rPr lang="en-US" dirty="0" smtClean="0"/>
              <a:t>CF (Climate and Forecast) Community</a:t>
            </a:r>
          </a:p>
          <a:p>
            <a:r>
              <a:rPr lang="en-US" dirty="0" smtClean="0"/>
              <a:t>CUAHSI</a:t>
            </a:r>
            <a:r>
              <a:rPr lang="en-US" dirty="0"/>
              <a:t> </a:t>
            </a:r>
            <a:r>
              <a:rPr lang="en-US" dirty="0" smtClean="0"/>
              <a:t>(Hydrology) </a:t>
            </a:r>
          </a:p>
          <a:p>
            <a:r>
              <a:rPr lang="en-US" dirty="0" smtClean="0"/>
              <a:t>NCAR </a:t>
            </a:r>
            <a:r>
              <a:rPr lang="en-US" sz="2400" dirty="0" smtClean="0"/>
              <a:t>(GIS Program, CISL, …)</a:t>
            </a:r>
          </a:p>
          <a:p>
            <a:r>
              <a:rPr lang="en-US" dirty="0" smtClean="0"/>
              <a:t>NEON</a:t>
            </a:r>
            <a:r>
              <a:rPr lang="en-US" sz="2400" dirty="0" smtClean="0"/>
              <a:t> (National Ecological Observatory Network) Data Services</a:t>
            </a:r>
          </a:p>
          <a:p>
            <a:r>
              <a:rPr lang="en-US" dirty="0" smtClean="0"/>
              <a:t>International </a:t>
            </a:r>
            <a:r>
              <a:rPr lang="en-US" sz="2400" dirty="0" smtClean="0"/>
              <a:t>(Italian National Research Council, British Atmospheric Data Center, University of Reading E-science Center,  </a:t>
            </a:r>
            <a:r>
              <a:rPr lang="en-US" sz="2400" dirty="0" err="1" smtClean="0"/>
              <a:t>Meteo</a:t>
            </a:r>
            <a:r>
              <a:rPr lang="en-US" sz="2400" dirty="0" smtClean="0"/>
              <a:t> France, Australian Bureau of Meteorology, …)</a:t>
            </a:r>
          </a:p>
          <a:p>
            <a:r>
              <a:rPr lang="en-US" dirty="0" smtClean="0"/>
              <a:t>Industry </a:t>
            </a:r>
            <a:r>
              <a:rPr lang="en-US" sz="2600" dirty="0" smtClean="0"/>
              <a:t>(ESRI, </a:t>
            </a:r>
            <a:r>
              <a:rPr lang="en-US" sz="2600" dirty="0" err="1" smtClean="0"/>
              <a:t>ITTvis</a:t>
            </a:r>
            <a:r>
              <a:rPr lang="en-US" sz="2600" dirty="0" smtClean="0"/>
              <a:t>, Applied Science Associates, …)</a:t>
            </a:r>
            <a:endParaRPr lang="en-US" sz="2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US" sz="3200" dirty="0" smtClean="0"/>
              <a:t>Collaboration Illustration: </a:t>
            </a:r>
            <a:r>
              <a:rPr lang="en-US" sz="3200" dirty="0" err="1" smtClean="0"/>
              <a:t>ArcMAP</a:t>
            </a:r>
            <a:r>
              <a:rPr lang="en-US" sz="3200" dirty="0" smtClean="0"/>
              <a:t> Display of NCAR Data from THREDDS </a:t>
            </a:r>
            <a:r>
              <a:rPr lang="en-US" sz="3200" dirty="0" smtClean="0"/>
              <a:t>Web Map Server</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14600" y="1524000"/>
            <a:ext cx="6489097" cy="4876800"/>
          </a:xfrm>
        </p:spPr>
      </p:pic>
      <p:sp>
        <p:nvSpPr>
          <p:cNvPr id="5" name="TextBox 4"/>
          <p:cNvSpPr txBox="1"/>
          <p:nvPr/>
        </p:nvSpPr>
        <p:spPr>
          <a:xfrm>
            <a:off x="0" y="1600200"/>
            <a:ext cx="2590800" cy="5201424"/>
          </a:xfrm>
          <a:prstGeom prst="rect">
            <a:avLst/>
          </a:prstGeom>
          <a:noFill/>
        </p:spPr>
        <p:txBody>
          <a:bodyPr wrap="square" rtlCol="0">
            <a:spAutoFit/>
          </a:bodyPr>
          <a:lstStyle/>
          <a:p>
            <a:r>
              <a:rPr lang="en-US" sz="2400" dirty="0" smtClean="0"/>
              <a:t>NCAR model </a:t>
            </a:r>
            <a:br>
              <a:rPr lang="en-US" sz="2400" dirty="0" smtClean="0"/>
            </a:br>
            <a:r>
              <a:rPr lang="en-US" sz="2400" dirty="0" smtClean="0"/>
              <a:t>air temperature anomaly display</a:t>
            </a:r>
          </a:p>
          <a:p>
            <a:endParaRPr lang="en-US" sz="2000" dirty="0"/>
          </a:p>
          <a:p>
            <a:pPr marL="342900" indent="-342900">
              <a:buFont typeface="Arial" pitchFamily="34" charset="0"/>
              <a:buChar char="•"/>
            </a:pPr>
            <a:r>
              <a:rPr lang="en-US" sz="2000" dirty="0" smtClean="0"/>
              <a:t>Data from NCAR climate model</a:t>
            </a:r>
          </a:p>
          <a:p>
            <a:pPr marL="342900" indent="-342900">
              <a:buFont typeface="Arial" pitchFamily="34" charset="0"/>
              <a:buChar char="•"/>
            </a:pPr>
            <a:r>
              <a:rPr lang="en-US" sz="2000" dirty="0" smtClean="0"/>
              <a:t>TDS software from Unidata</a:t>
            </a:r>
          </a:p>
          <a:p>
            <a:pPr marL="342900" indent="-342900">
              <a:buFont typeface="Arial" pitchFamily="34" charset="0"/>
              <a:buChar char="•"/>
            </a:pPr>
            <a:r>
              <a:rPr lang="en-US" sz="2000" dirty="0" smtClean="0"/>
              <a:t>WMS software from University of Reading</a:t>
            </a:r>
          </a:p>
          <a:p>
            <a:pPr marL="342900" indent="-342900">
              <a:buFont typeface="Arial" pitchFamily="34" charset="0"/>
              <a:buChar char="•"/>
            </a:pPr>
            <a:r>
              <a:rPr lang="en-US" sz="2000" dirty="0" smtClean="0"/>
              <a:t>Server run by NCAR GIS program</a:t>
            </a:r>
          </a:p>
          <a:p>
            <a:pPr marL="342900" indent="-342900">
              <a:buFont typeface="Arial" pitchFamily="34" charset="0"/>
              <a:buChar char="•"/>
            </a:pPr>
            <a:r>
              <a:rPr lang="en-US" sz="2000" dirty="0" smtClean="0"/>
              <a:t>GIS map and analysis software from ESRI</a:t>
            </a:r>
          </a:p>
        </p:txBody>
      </p:sp>
    </p:spTree>
    <p:extLst>
      <p:ext uri="{BB962C8B-B14F-4D97-AF65-F5344CB8AC3E}">
        <p14:creationId xmlns:p14="http://schemas.microsoft.com/office/powerpoint/2010/main" xmlns="" val="2711662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5029200" cy="944562"/>
          </a:xfrm>
        </p:spPr>
        <p:txBody>
          <a:bodyPr>
            <a:normAutofit/>
          </a:bodyPr>
          <a:lstStyle/>
          <a:p>
            <a:r>
              <a:rPr lang="en-US" sz="4000" dirty="0" smtClean="0"/>
              <a:t>“Collateral Successes”</a:t>
            </a:r>
            <a:endParaRPr lang="en-US" sz="4000" dirty="0"/>
          </a:p>
        </p:txBody>
      </p:sp>
      <p:pic>
        <p:nvPicPr>
          <p:cNvPr id="4" name="netCDFarcMAPanimation.avi">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4740275" y="-2689"/>
            <a:ext cx="4327525" cy="6801420"/>
          </a:xfrm>
        </p:spPr>
      </p:pic>
      <p:sp>
        <p:nvSpPr>
          <p:cNvPr id="5" name="TextBox 4"/>
          <p:cNvSpPr txBox="1"/>
          <p:nvPr/>
        </p:nvSpPr>
        <p:spPr>
          <a:xfrm>
            <a:off x="533400" y="1219200"/>
            <a:ext cx="3810000" cy="4524315"/>
          </a:xfrm>
          <a:prstGeom prst="rect">
            <a:avLst/>
          </a:prstGeom>
          <a:noFill/>
        </p:spPr>
        <p:txBody>
          <a:bodyPr wrap="square" rtlCol="0">
            <a:spAutoFit/>
          </a:bodyPr>
          <a:lstStyle/>
          <a:p>
            <a:pPr marL="285750" indent="-285750">
              <a:buFont typeface="Arial" pitchFamily="34" charset="0"/>
              <a:buChar char="•"/>
            </a:pPr>
            <a:r>
              <a:rPr lang="en-US" dirty="0" smtClean="0"/>
              <a:t>Annual average temperature directly read from netCDF file into ESRI </a:t>
            </a:r>
            <a:r>
              <a:rPr lang="en-US" dirty="0" err="1" smtClean="0"/>
              <a:t>arcMAP</a:t>
            </a:r>
            <a:endParaRPr lang="en-US" dirty="0" smtClean="0"/>
          </a:p>
          <a:p>
            <a:pPr marL="285750" indent="-285750">
              <a:buFont typeface="Arial" pitchFamily="34" charset="0"/>
              <a:buChar char="•"/>
            </a:pPr>
            <a:endParaRPr lang="en-US" dirty="0" smtClean="0"/>
          </a:p>
          <a:p>
            <a:pPr marL="285750" indent="-285750">
              <a:buFont typeface="Arial" pitchFamily="34" charset="0"/>
              <a:buChar char="•"/>
            </a:pPr>
            <a:r>
              <a:rPr lang="en-US" dirty="0" smtClean="0"/>
              <a:t>Images can be accessed via WMS</a:t>
            </a:r>
          </a:p>
          <a:p>
            <a:pPr marL="285750" indent="-285750">
              <a:buFont typeface="Arial" pitchFamily="34" charset="0"/>
              <a:buChar char="•"/>
            </a:pPr>
            <a:endParaRPr lang="en-US" dirty="0" smtClean="0"/>
          </a:p>
          <a:p>
            <a:pPr marL="285750" indent="-285750">
              <a:buFont typeface="Arial" pitchFamily="34" charset="0"/>
              <a:buChar char="•"/>
            </a:pPr>
            <a:r>
              <a:rPr lang="en-US" dirty="0" smtClean="0"/>
              <a:t>Data can be accessed via WCS</a:t>
            </a:r>
          </a:p>
          <a:p>
            <a:pPr marL="285750" indent="-285750">
              <a:buFont typeface="Arial" pitchFamily="34" charset="0"/>
              <a:buChar char="•"/>
            </a:pPr>
            <a:endParaRPr lang="en-US" dirty="0"/>
          </a:p>
          <a:p>
            <a:pPr marL="285750" indent="-285750">
              <a:buFont typeface="Arial" pitchFamily="34" charset="0"/>
              <a:buChar char="•"/>
            </a:pPr>
            <a:r>
              <a:rPr lang="en-US" dirty="0" smtClean="0"/>
              <a:t>Temporal animation now much more convenient in new versions of ESRI tools</a:t>
            </a:r>
          </a:p>
          <a:p>
            <a:pPr marL="285750" indent="-285750">
              <a:buFont typeface="Arial" pitchFamily="34" charset="0"/>
              <a:buChar char="•"/>
            </a:pPr>
            <a:endParaRPr lang="en-US" dirty="0"/>
          </a:p>
          <a:p>
            <a:pPr marL="285750" indent="-285750">
              <a:buFont typeface="Arial" pitchFamily="34" charset="0"/>
              <a:buChar char="•"/>
            </a:pPr>
            <a:r>
              <a:rPr lang="en-US" dirty="0" smtClean="0"/>
              <a:t>Similar to earlier successes with IDL, </a:t>
            </a:r>
            <a:r>
              <a:rPr lang="en-US" dirty="0" err="1"/>
              <a:t>M</a:t>
            </a:r>
            <a:r>
              <a:rPr lang="en-US" dirty="0" err="1" smtClean="0"/>
              <a:t>atlab</a:t>
            </a:r>
            <a:r>
              <a:rPr lang="en-US" dirty="0" smtClean="0"/>
              <a:t>, Ferret, </a:t>
            </a:r>
            <a:r>
              <a:rPr lang="en-US" dirty="0" err="1" smtClean="0"/>
              <a:t>GRaDs</a:t>
            </a:r>
            <a:r>
              <a:rPr lang="en-US" dirty="0" smtClean="0"/>
              <a:t> and many other analysis and display tools.</a:t>
            </a:r>
            <a:endParaRPr lang="en-US" dirty="0"/>
          </a:p>
        </p:txBody>
      </p:sp>
    </p:spTree>
    <p:extLst>
      <p:ext uri="{BB962C8B-B14F-4D97-AF65-F5344CB8AC3E}">
        <p14:creationId xmlns:p14="http://schemas.microsoft.com/office/powerpoint/2010/main" xmlns="" val="2402477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Recent Progress</a:t>
            </a:r>
            <a:endParaRPr lang="en-US" dirty="0"/>
          </a:p>
        </p:txBody>
      </p:sp>
      <p:sp>
        <p:nvSpPr>
          <p:cNvPr id="3" name="Content Placeholder 2"/>
          <p:cNvSpPr>
            <a:spLocks noGrp="1"/>
          </p:cNvSpPr>
          <p:nvPr>
            <p:ph idx="1"/>
          </p:nvPr>
        </p:nvSpPr>
        <p:spPr>
          <a:xfrm>
            <a:off x="228600" y="772886"/>
            <a:ext cx="8686800" cy="6096000"/>
          </a:xfrm>
        </p:spPr>
        <p:txBody>
          <a:bodyPr>
            <a:normAutofit fontScale="55000" lnSpcReduction="20000"/>
          </a:bodyPr>
          <a:lstStyle/>
          <a:p>
            <a:r>
              <a:rPr lang="en-US" dirty="0" err="1" smtClean="0"/>
              <a:t>netCDF</a:t>
            </a:r>
            <a:r>
              <a:rPr lang="en-US" dirty="0" smtClean="0"/>
              <a:t> adopted as (first) OGC binary encoding standard</a:t>
            </a:r>
          </a:p>
          <a:p>
            <a:r>
              <a:rPr lang="en-US" dirty="0" err="1" smtClean="0"/>
              <a:t>netCDF</a:t>
            </a:r>
            <a:r>
              <a:rPr lang="en-US" dirty="0" smtClean="0"/>
              <a:t> read/write incorporated direction into ESRI </a:t>
            </a:r>
            <a:r>
              <a:rPr lang="en-US" dirty="0" err="1" smtClean="0"/>
              <a:t>arcGIS</a:t>
            </a:r>
            <a:endParaRPr lang="en-US" dirty="0" smtClean="0"/>
          </a:p>
          <a:p>
            <a:r>
              <a:rPr lang="en-US" dirty="0" smtClean="0"/>
              <a:t>Draft OGC spec for CF extension to </a:t>
            </a:r>
            <a:r>
              <a:rPr lang="en-US" dirty="0" err="1" smtClean="0"/>
              <a:t>netCDF</a:t>
            </a:r>
            <a:r>
              <a:rPr lang="en-US" dirty="0" smtClean="0"/>
              <a:t> core with Italian National Research Council (CNR)</a:t>
            </a:r>
          </a:p>
          <a:p>
            <a:r>
              <a:rPr lang="en-US" dirty="0" smtClean="0"/>
              <a:t>Draft OGC spec for CF-netCDF extension to WCS with CNR</a:t>
            </a:r>
          </a:p>
          <a:p>
            <a:r>
              <a:rPr lang="en-US" dirty="0" smtClean="0"/>
              <a:t>Working on extension spec for netCDF enhanced (netCDF4) data model</a:t>
            </a:r>
          </a:p>
          <a:p>
            <a:r>
              <a:rPr lang="en-US" dirty="0" smtClean="0"/>
              <a:t>“Crossing the Digital Divide” data discovery experiment with CUAHSI and CNR</a:t>
            </a:r>
          </a:p>
          <a:p>
            <a:r>
              <a:rPr lang="en-US" dirty="0" smtClean="0"/>
              <a:t>User community incorporating GI-cat catalog metadata harvesting for THREDDS Data Servers (Rich </a:t>
            </a:r>
            <a:r>
              <a:rPr lang="en-US" dirty="0" err="1" smtClean="0"/>
              <a:t>Signell</a:t>
            </a:r>
            <a:r>
              <a:rPr lang="en-US" dirty="0" smtClean="0"/>
              <a:t> created a configuration video.)</a:t>
            </a:r>
          </a:p>
          <a:p>
            <a:r>
              <a:rPr lang="en-US" dirty="0" smtClean="0"/>
              <a:t>GEOSS arctic climate and weather demonstration with USGS, NCAR GIS, GMU, Michigan Tech</a:t>
            </a:r>
          </a:p>
          <a:p>
            <a:r>
              <a:rPr lang="en-US" dirty="0" smtClean="0"/>
              <a:t>Harmonization of CSML and CDM scientific feature types with BADC and CF community</a:t>
            </a:r>
          </a:p>
          <a:p>
            <a:r>
              <a:rPr lang="en-US" dirty="0" smtClean="0"/>
              <a:t>NCPP (</a:t>
            </a:r>
            <a:r>
              <a:rPr lang="en-US" dirty="0"/>
              <a:t>NOAA </a:t>
            </a:r>
            <a:r>
              <a:rPr lang="en-US" dirty="0" smtClean="0"/>
              <a:t>Climate Projection</a:t>
            </a:r>
            <a:r>
              <a:rPr lang="en-US" dirty="0"/>
              <a:t> </a:t>
            </a:r>
            <a:r>
              <a:rPr lang="en-US" dirty="0" smtClean="0"/>
              <a:t>Pilot) with NOAA, USGS, NCAR GIS, Michigan Tech)</a:t>
            </a:r>
          </a:p>
          <a:p>
            <a:r>
              <a:rPr lang="en-US" dirty="0" smtClean="0"/>
              <a:t>WMO community joins OGC and </a:t>
            </a:r>
            <a:r>
              <a:rPr lang="en-US" dirty="0" err="1" smtClean="0"/>
              <a:t>MetOceans</a:t>
            </a:r>
            <a:r>
              <a:rPr lang="en-US" dirty="0" smtClean="0"/>
              <a:t> working group formed</a:t>
            </a:r>
          </a:p>
          <a:p>
            <a:r>
              <a:rPr lang="en-US" dirty="0" err="1" smtClean="0"/>
              <a:t>OPeNDAP</a:t>
            </a:r>
            <a:r>
              <a:rPr lang="en-US" dirty="0" smtClean="0"/>
              <a:t> considering joining OGC</a:t>
            </a:r>
          </a:p>
          <a:p>
            <a:r>
              <a:rPr lang="en-US" dirty="0" smtClean="0"/>
              <a:t>Discussed plans with CF community at recent GO-ESSP meetings</a:t>
            </a:r>
            <a:endParaRPr lang="en-US" dirty="0"/>
          </a:p>
          <a:p>
            <a:r>
              <a:rPr lang="en-US" dirty="0" smtClean="0"/>
              <a:t>HDF5 is part of OGC Web Services phase 8 </a:t>
            </a:r>
            <a:r>
              <a:rPr lang="en-US" dirty="0" err="1" smtClean="0"/>
              <a:t>testbed</a:t>
            </a:r>
            <a:endParaRPr lang="en-US" dirty="0" smtClean="0"/>
          </a:p>
          <a:p>
            <a:r>
              <a:rPr lang="en-US" dirty="0"/>
              <a:t>H</a:t>
            </a:r>
            <a:r>
              <a:rPr lang="en-US" dirty="0" smtClean="0"/>
              <a:t>osting OGC Technical Committee and GEOSS Climate Workshop in Sept.</a:t>
            </a:r>
          </a:p>
          <a:p>
            <a:r>
              <a:rPr lang="en-US" dirty="0" smtClean="0"/>
              <a:t>Participating in University Consortium for GIS and CUAHSI GIS in June</a:t>
            </a:r>
          </a:p>
          <a:p>
            <a:r>
              <a:rPr lang="en-US" dirty="0" smtClean="0"/>
              <a:t>Participating in International Coastal Oceans Network 5 Workshop in August</a:t>
            </a:r>
          </a:p>
          <a:p>
            <a:r>
              <a:rPr lang="en-US" dirty="0" smtClean="0"/>
              <a:t>Invited to international workshop </a:t>
            </a:r>
            <a:r>
              <a:rPr lang="en-US" dirty="0"/>
              <a:t>on Networking of Air Quality Data </a:t>
            </a:r>
            <a:r>
              <a:rPr lang="en-US" dirty="0" smtClean="0"/>
              <a:t>Systems</a:t>
            </a:r>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ChangeArrowheads="1"/>
          </p:cNvSpPr>
          <p:nvPr/>
        </p:nvSpPr>
        <p:spPr bwMode="auto">
          <a:xfrm>
            <a:off x="762000" y="1746371"/>
            <a:ext cx="7620000" cy="3460750"/>
          </a:xfrm>
          <a:prstGeom prst="rect">
            <a:avLst/>
          </a:prstGeom>
          <a:solidFill>
            <a:srgbClr val="FEFCA6"/>
          </a:solidFill>
          <a:ln w="9525">
            <a:noFill/>
            <a:miter lim="800000"/>
            <a:headEnd/>
            <a:tailEnd/>
          </a:ln>
        </p:spPr>
        <p:txBody>
          <a:bodyPr wrap="none" lIns="91427" tIns="45714" rIns="91427" bIns="45714" anchor="ctr"/>
          <a:lstStyle/>
          <a:p>
            <a:pPr>
              <a:buClr>
                <a:srgbClr val="000000"/>
              </a:buClr>
              <a:buSzPct val="100000"/>
              <a:buFont typeface="Times New Roman" pitchFamily="18" charset="0"/>
              <a:buNone/>
            </a:pPr>
            <a:r>
              <a:rPr lang="en-US" sz="1100" dirty="0">
                <a:solidFill>
                  <a:schemeClr val="bg1"/>
                </a:solidFill>
                <a:latin typeface="CG Times" charset="0"/>
              </a:rPr>
              <a:t>{</a:t>
            </a:r>
          </a:p>
        </p:txBody>
      </p:sp>
      <p:sp>
        <p:nvSpPr>
          <p:cNvPr id="13" name="Rectangle 12"/>
          <p:cNvSpPr>
            <a:spLocks noChangeArrowheads="1"/>
          </p:cNvSpPr>
          <p:nvPr/>
        </p:nvSpPr>
        <p:spPr bwMode="auto">
          <a:xfrm>
            <a:off x="838200" y="5480172"/>
            <a:ext cx="7543800" cy="449263"/>
          </a:xfrm>
          <a:prstGeom prst="rect">
            <a:avLst/>
          </a:prstGeom>
          <a:solidFill>
            <a:srgbClr val="FEFCA6"/>
          </a:solidFill>
          <a:ln w="9525">
            <a:noFill/>
            <a:miter lim="800000"/>
            <a:headEnd/>
            <a:tailEnd/>
          </a:ln>
        </p:spPr>
        <p:txBody>
          <a:bodyPr wrap="none" lIns="91427" tIns="45714" rIns="91427" bIns="45714" anchor="ctr"/>
          <a:lstStyle/>
          <a:p>
            <a:pPr>
              <a:buClr>
                <a:srgbClr val="000000"/>
              </a:buClr>
              <a:buSzPct val="100000"/>
              <a:buFont typeface="Times New Roman" pitchFamily="18" charset="0"/>
              <a:buNone/>
            </a:pPr>
            <a:endParaRPr lang="en-US" sz="1100" dirty="0">
              <a:solidFill>
                <a:schemeClr val="bg1"/>
              </a:solidFill>
              <a:latin typeface="CG Times" charset="0"/>
            </a:endParaRPr>
          </a:p>
        </p:txBody>
      </p:sp>
      <p:sp>
        <p:nvSpPr>
          <p:cNvPr id="14" name="Text Box 14"/>
          <p:cNvSpPr txBox="1">
            <a:spLocks noChangeArrowheads="1"/>
          </p:cNvSpPr>
          <p:nvPr/>
        </p:nvSpPr>
        <p:spPr bwMode="auto">
          <a:xfrm>
            <a:off x="4495800" y="5584946"/>
            <a:ext cx="1479866" cy="261598"/>
          </a:xfrm>
          <a:prstGeom prst="rect">
            <a:avLst/>
          </a:prstGeom>
          <a:solidFill>
            <a:srgbClr val="009242"/>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none" lIns="91427" tIns="45714" rIns="91427" bIns="45714">
            <a:spAutoFit/>
          </a:bodyPr>
          <a:lstStyle/>
          <a:p>
            <a:r>
              <a:rPr lang="de-DE" sz="1100" dirty="0">
                <a:effectLst>
                  <a:outerShdw blurRad="38100" dist="38100" dir="2700000" algn="tl">
                    <a:srgbClr val="000000">
                      <a:alpha val="43137"/>
                    </a:srgbClr>
                  </a:outerShdw>
                </a:effectLst>
              </a:rPr>
              <a:t>netCDF Classic Dataset</a:t>
            </a:r>
          </a:p>
        </p:txBody>
      </p:sp>
      <p:sp>
        <p:nvSpPr>
          <p:cNvPr id="15" name="Text Box 17"/>
          <p:cNvSpPr txBox="1">
            <a:spLocks noChangeArrowheads="1"/>
          </p:cNvSpPr>
          <p:nvPr/>
        </p:nvSpPr>
        <p:spPr bwMode="auto">
          <a:xfrm>
            <a:off x="7611999" y="2215294"/>
            <a:ext cx="428296"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Java</a:t>
            </a:r>
          </a:p>
        </p:txBody>
      </p:sp>
      <p:sp>
        <p:nvSpPr>
          <p:cNvPr id="16" name="Text Box 18"/>
          <p:cNvSpPr txBox="1">
            <a:spLocks noChangeArrowheads="1"/>
          </p:cNvSpPr>
          <p:nvPr/>
        </p:nvSpPr>
        <p:spPr bwMode="auto">
          <a:xfrm>
            <a:off x="7650930" y="2728178"/>
            <a:ext cx="609436"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Fortran</a:t>
            </a:r>
          </a:p>
        </p:txBody>
      </p:sp>
      <p:sp>
        <p:nvSpPr>
          <p:cNvPr id="17" name="Text Box 19"/>
          <p:cNvSpPr txBox="1">
            <a:spLocks noChangeArrowheads="1"/>
          </p:cNvSpPr>
          <p:nvPr/>
        </p:nvSpPr>
        <p:spPr bwMode="auto">
          <a:xfrm>
            <a:off x="7670577" y="3255717"/>
            <a:ext cx="259981"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C</a:t>
            </a:r>
          </a:p>
        </p:txBody>
      </p:sp>
      <p:sp>
        <p:nvSpPr>
          <p:cNvPr id="18" name="Text Box 20"/>
          <p:cNvSpPr txBox="1">
            <a:spLocks noChangeArrowheads="1"/>
          </p:cNvSpPr>
          <p:nvPr/>
        </p:nvSpPr>
        <p:spPr bwMode="auto">
          <a:xfrm>
            <a:off x="7642877" y="4003063"/>
            <a:ext cx="282423"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a:t>
            </a:r>
          </a:p>
        </p:txBody>
      </p:sp>
      <p:sp>
        <p:nvSpPr>
          <p:cNvPr id="19" name="Text Box 22"/>
          <p:cNvSpPr txBox="1">
            <a:spLocks noChangeArrowheads="1"/>
          </p:cNvSpPr>
          <p:nvPr/>
        </p:nvSpPr>
        <p:spPr bwMode="auto">
          <a:xfrm>
            <a:off x="4176959" y="3622063"/>
            <a:ext cx="559742" cy="261598"/>
          </a:xfrm>
          <a:prstGeom prst="rect">
            <a:avLst/>
          </a:prstGeom>
          <a:solidFill>
            <a:srgbClr val="009242"/>
          </a:solidFill>
          <a:ln w="9525">
            <a:solidFill>
              <a:schemeClr val="tx1"/>
            </a:solidFill>
            <a:miter lim="800000"/>
            <a:headEnd/>
            <a:tailEnd/>
          </a:ln>
        </p:spPr>
        <p:txBody>
          <a:bodyPr wrap="none" lIns="91427" tIns="45714" rIns="91427" bIns="45714">
            <a:spAutoFit/>
          </a:bodyPr>
          <a:lstStyle/>
          <a:p>
            <a:pPr algn="ctr"/>
            <a:r>
              <a:rPr lang="de-DE" sz="1100" dirty="0" smtClean="0">
                <a:solidFill>
                  <a:schemeClr val="bg1"/>
                </a:solidFill>
                <a:effectLst>
                  <a:outerShdw blurRad="38100" dist="38100" dir="2700000" algn="tl">
                    <a:srgbClr val="000000">
                      <a:alpha val="43137"/>
                    </a:srgbClr>
                  </a:outerShdw>
                </a:effectLst>
              </a:rPr>
              <a:t>Classic</a:t>
            </a:r>
            <a:endParaRPr lang="de-DE" sz="1100" dirty="0">
              <a:solidFill>
                <a:schemeClr val="bg1"/>
              </a:solidFill>
              <a:effectLst>
                <a:outerShdw blurRad="38100" dist="38100" dir="2700000" algn="tl">
                  <a:srgbClr val="000000">
                    <a:alpha val="43137"/>
                  </a:srgbClr>
                </a:outerShdw>
              </a:effectLst>
            </a:endParaRPr>
          </a:p>
        </p:txBody>
      </p:sp>
      <p:sp>
        <p:nvSpPr>
          <p:cNvPr id="20" name="Text Box 24"/>
          <p:cNvSpPr txBox="1">
            <a:spLocks noChangeArrowheads="1"/>
          </p:cNvSpPr>
          <p:nvPr/>
        </p:nvSpPr>
        <p:spPr bwMode="auto">
          <a:xfrm>
            <a:off x="4268877" y="4178909"/>
            <a:ext cx="290439"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a:t>
            </a:r>
          </a:p>
        </p:txBody>
      </p:sp>
      <p:sp>
        <p:nvSpPr>
          <p:cNvPr id="21" name="Text Box 26"/>
          <p:cNvSpPr txBox="1">
            <a:spLocks noChangeArrowheads="1"/>
          </p:cNvSpPr>
          <p:nvPr/>
        </p:nvSpPr>
        <p:spPr bwMode="auto">
          <a:xfrm>
            <a:off x="1235504" y="4064121"/>
            <a:ext cx="1194532"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netCDF Enhanced</a:t>
            </a:r>
          </a:p>
        </p:txBody>
      </p:sp>
      <p:sp>
        <p:nvSpPr>
          <p:cNvPr id="22" name="Text Box 28"/>
          <p:cNvSpPr txBox="1">
            <a:spLocks noChangeArrowheads="1"/>
          </p:cNvSpPr>
          <p:nvPr/>
        </p:nvSpPr>
        <p:spPr bwMode="auto">
          <a:xfrm>
            <a:off x="1151769" y="4413371"/>
            <a:ext cx="290439"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a:t>
            </a:r>
          </a:p>
        </p:txBody>
      </p:sp>
      <p:sp>
        <p:nvSpPr>
          <p:cNvPr id="23" name="Text Box 29"/>
          <p:cNvSpPr txBox="1">
            <a:spLocks noChangeArrowheads="1"/>
          </p:cNvSpPr>
          <p:nvPr/>
        </p:nvSpPr>
        <p:spPr bwMode="auto">
          <a:xfrm>
            <a:off x="1905000" y="2965572"/>
            <a:ext cx="1447800" cy="4308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1427" tIns="45714" rIns="91427" bIns="45714">
            <a:spAutoFit/>
          </a:bodyPr>
          <a:lstStyle/>
          <a:p>
            <a:pPr algn="ctr"/>
            <a:r>
              <a:rPr lang="de-DE" sz="1100" dirty="0"/>
              <a:t> Point/Station</a:t>
            </a:r>
            <a:br>
              <a:rPr lang="de-DE" sz="1100" dirty="0"/>
            </a:br>
            <a:r>
              <a:rPr lang="de-DE" sz="1100" dirty="0"/>
              <a:t>( Discrete Sampling)</a:t>
            </a:r>
          </a:p>
        </p:txBody>
      </p:sp>
      <p:sp>
        <p:nvSpPr>
          <p:cNvPr id="24" name="Text Box 32"/>
          <p:cNvSpPr txBox="1">
            <a:spLocks noChangeArrowheads="1"/>
          </p:cNvSpPr>
          <p:nvPr/>
        </p:nvSpPr>
        <p:spPr bwMode="auto">
          <a:xfrm>
            <a:off x="3005013" y="4064121"/>
            <a:ext cx="324101" cy="26159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91427" tIns="45714" rIns="91427" bIns="45714">
            <a:spAutoFit/>
          </a:bodyPr>
          <a:lstStyle/>
          <a:p>
            <a:pPr algn="ctr"/>
            <a:r>
              <a:rPr lang="de-DE" sz="1100" dirty="0"/>
              <a:t>CF</a:t>
            </a:r>
          </a:p>
        </p:txBody>
      </p:sp>
      <p:sp>
        <p:nvSpPr>
          <p:cNvPr id="25" name="Text Box 33"/>
          <p:cNvSpPr txBox="1">
            <a:spLocks noChangeArrowheads="1"/>
          </p:cNvSpPr>
          <p:nvPr/>
        </p:nvSpPr>
        <p:spPr bwMode="auto">
          <a:xfrm>
            <a:off x="2980569" y="4405434"/>
            <a:ext cx="290439"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a:t>
            </a:r>
          </a:p>
        </p:txBody>
      </p:sp>
      <p:sp>
        <p:nvSpPr>
          <p:cNvPr id="26" name="Text Box 34"/>
          <p:cNvSpPr txBox="1">
            <a:spLocks noChangeArrowheads="1"/>
          </p:cNvSpPr>
          <p:nvPr/>
        </p:nvSpPr>
        <p:spPr bwMode="auto">
          <a:xfrm>
            <a:off x="762001" y="1774946"/>
            <a:ext cx="1244225" cy="261598"/>
          </a:xfrm>
          <a:prstGeom prst="rect">
            <a:avLst/>
          </a:prstGeom>
          <a:noFill/>
          <a:ln w="9525">
            <a:noFill/>
            <a:miter lim="800000"/>
            <a:headEnd/>
            <a:tailEnd/>
          </a:ln>
        </p:spPr>
        <p:txBody>
          <a:bodyPr wrap="none" lIns="91427" tIns="45714" rIns="91427" bIns="45714">
            <a:spAutoFit/>
          </a:bodyPr>
          <a:lstStyle/>
          <a:p>
            <a:r>
              <a:rPr lang="de-DE" sz="1100" dirty="0"/>
              <a:t>netCDF extensions</a:t>
            </a:r>
          </a:p>
        </p:txBody>
      </p:sp>
      <p:sp>
        <p:nvSpPr>
          <p:cNvPr id="27" name="Text Box 35"/>
          <p:cNvSpPr txBox="1">
            <a:spLocks noChangeArrowheads="1"/>
          </p:cNvSpPr>
          <p:nvPr/>
        </p:nvSpPr>
        <p:spPr bwMode="auto">
          <a:xfrm>
            <a:off x="762001" y="5556371"/>
            <a:ext cx="1069497" cy="261598"/>
          </a:xfrm>
          <a:prstGeom prst="rect">
            <a:avLst/>
          </a:prstGeom>
          <a:noFill/>
          <a:ln w="9525">
            <a:noFill/>
            <a:miter lim="800000"/>
            <a:headEnd/>
            <a:tailEnd/>
          </a:ln>
        </p:spPr>
        <p:txBody>
          <a:bodyPr wrap="none" lIns="91427" tIns="45714" rIns="91427" bIns="45714">
            <a:spAutoFit/>
          </a:bodyPr>
          <a:lstStyle/>
          <a:p>
            <a:r>
              <a:rPr lang="de-DE" sz="1100" dirty="0"/>
              <a:t>CF-netCDF core</a:t>
            </a:r>
          </a:p>
        </p:txBody>
      </p:sp>
      <p:sp>
        <p:nvSpPr>
          <p:cNvPr id="28" name="Text Box 37"/>
          <p:cNvSpPr txBox="1">
            <a:spLocks noChangeArrowheads="1"/>
          </p:cNvSpPr>
          <p:nvPr/>
        </p:nvSpPr>
        <p:spPr bwMode="auto">
          <a:xfrm>
            <a:off x="1194386" y="4891209"/>
            <a:ext cx="833856" cy="261598"/>
          </a:xfrm>
          <a:prstGeom prst="rect">
            <a:avLst/>
          </a:prstGeom>
          <a:solidFill>
            <a:srgbClr val="DDDDDD"/>
          </a:solidFill>
          <a:ln w="9525">
            <a:solidFill>
              <a:schemeClr val="tx1"/>
            </a:solidFill>
            <a:miter lim="800000"/>
            <a:headEnd/>
            <a:tailEnd/>
          </a:ln>
        </p:spPr>
        <p:txBody>
          <a:bodyPr wrap="none" lIns="91427" tIns="45714" rIns="91427" bIns="45714">
            <a:spAutoFit/>
          </a:bodyPr>
          <a:lstStyle/>
          <a:p>
            <a:pPr algn="ctr"/>
            <a:r>
              <a:rPr lang="de-DE" sz="1100" dirty="0"/>
              <a:t>data model</a:t>
            </a:r>
          </a:p>
        </p:txBody>
      </p:sp>
      <p:sp>
        <p:nvSpPr>
          <p:cNvPr id="29" name="Text Box 38"/>
          <p:cNvSpPr txBox="1">
            <a:spLocks noChangeArrowheads="1"/>
          </p:cNvSpPr>
          <p:nvPr/>
        </p:nvSpPr>
        <p:spPr bwMode="auto">
          <a:xfrm>
            <a:off x="2888817" y="4899146"/>
            <a:ext cx="880343" cy="261598"/>
          </a:xfrm>
          <a:prstGeom prst="rect">
            <a:avLst/>
          </a:prstGeom>
          <a:solidFill>
            <a:srgbClr val="DDDDDD"/>
          </a:solidFill>
          <a:ln w="9525">
            <a:solidFill>
              <a:schemeClr val="tx1"/>
            </a:solidFill>
            <a:miter lim="800000"/>
            <a:headEnd/>
            <a:tailEnd/>
          </a:ln>
        </p:spPr>
        <p:txBody>
          <a:bodyPr wrap="none" lIns="91427" tIns="45714" rIns="91427" bIns="45714">
            <a:spAutoFit/>
          </a:bodyPr>
          <a:lstStyle/>
          <a:p>
            <a:pPr algn="ctr"/>
            <a:r>
              <a:rPr lang="de-DE" sz="1100" dirty="0"/>
              <a:t>conventions</a:t>
            </a:r>
          </a:p>
        </p:txBody>
      </p:sp>
      <p:sp>
        <p:nvSpPr>
          <p:cNvPr id="30" name="Text Box 39"/>
          <p:cNvSpPr txBox="1">
            <a:spLocks noChangeArrowheads="1"/>
          </p:cNvSpPr>
          <p:nvPr/>
        </p:nvSpPr>
        <p:spPr bwMode="auto">
          <a:xfrm>
            <a:off x="4150660" y="4718172"/>
            <a:ext cx="761721" cy="430875"/>
          </a:xfrm>
          <a:prstGeom prst="rect">
            <a:avLst/>
          </a:prstGeom>
          <a:solidFill>
            <a:srgbClr val="DDDDDD"/>
          </a:solidFill>
          <a:ln w="9525">
            <a:solidFill>
              <a:schemeClr val="tx1"/>
            </a:solidFill>
            <a:miter lim="800000"/>
            <a:headEnd/>
            <a:tailEnd/>
          </a:ln>
        </p:spPr>
        <p:txBody>
          <a:bodyPr wrap="none" lIns="91427" tIns="45714" rIns="91427" bIns="45714">
            <a:spAutoFit/>
          </a:bodyPr>
          <a:lstStyle/>
          <a:p>
            <a:pPr algn="ctr"/>
            <a:r>
              <a:rPr lang="de-DE" sz="1100" dirty="0"/>
              <a:t>Binary</a:t>
            </a:r>
            <a:br>
              <a:rPr lang="de-DE" sz="1100" dirty="0"/>
            </a:br>
            <a:r>
              <a:rPr lang="de-DE" sz="1100" dirty="0"/>
              <a:t>encodings</a:t>
            </a:r>
          </a:p>
        </p:txBody>
      </p:sp>
      <p:sp>
        <p:nvSpPr>
          <p:cNvPr id="31" name="Text Box 40"/>
          <p:cNvSpPr txBox="1">
            <a:spLocks noChangeArrowheads="1"/>
          </p:cNvSpPr>
          <p:nvPr/>
        </p:nvSpPr>
        <p:spPr bwMode="auto">
          <a:xfrm>
            <a:off x="7631277" y="4899146"/>
            <a:ext cx="428296" cy="261598"/>
          </a:xfrm>
          <a:prstGeom prst="rect">
            <a:avLst/>
          </a:prstGeom>
          <a:solidFill>
            <a:srgbClr val="DDDDDD"/>
          </a:solidFill>
          <a:ln w="9525">
            <a:solidFill>
              <a:schemeClr val="tx1"/>
            </a:solidFill>
            <a:miter lim="800000"/>
            <a:headEnd/>
            <a:tailEnd/>
          </a:ln>
        </p:spPr>
        <p:txBody>
          <a:bodyPr wrap="none" lIns="91427" tIns="45714" rIns="91427" bIns="45714">
            <a:spAutoFit/>
          </a:bodyPr>
          <a:lstStyle/>
          <a:p>
            <a:pPr algn="ctr"/>
            <a:r>
              <a:rPr lang="de-DE" sz="1100" dirty="0"/>
              <a:t>APIs</a:t>
            </a:r>
          </a:p>
        </p:txBody>
      </p:sp>
      <p:cxnSp>
        <p:nvCxnSpPr>
          <p:cNvPr id="36" name="AutoShape 49"/>
          <p:cNvCxnSpPr>
            <a:cxnSpLocks noChangeShapeType="1"/>
            <a:stCxn id="29" idx="2"/>
            <a:endCxn id="14" idx="0"/>
          </p:cNvCxnSpPr>
          <p:nvPr/>
        </p:nvCxnSpPr>
        <p:spPr bwMode="auto">
          <a:xfrm rot="16200000" flipH="1">
            <a:off x="4070260" y="4419473"/>
            <a:ext cx="424202" cy="1906744"/>
          </a:xfrm>
          <a:prstGeom prst="bentConnector3">
            <a:avLst>
              <a:gd name="adj1" fmla="val 50000"/>
            </a:avLst>
          </a:prstGeom>
          <a:noFill/>
          <a:ln w="9525">
            <a:solidFill>
              <a:schemeClr val="tx1"/>
            </a:solidFill>
            <a:miter lim="800000"/>
            <a:headEnd type="none" w="lg" len="lg"/>
            <a:tailEnd type="triangle" w="lg" len="lg"/>
          </a:ln>
        </p:spPr>
      </p:cxnSp>
      <p:cxnSp>
        <p:nvCxnSpPr>
          <p:cNvPr id="37" name="AutoShape 50"/>
          <p:cNvCxnSpPr>
            <a:cxnSpLocks noChangeShapeType="1"/>
            <a:stCxn id="28" idx="2"/>
            <a:endCxn id="14" idx="0"/>
          </p:cNvCxnSpPr>
          <p:nvPr/>
        </p:nvCxnSpPr>
        <p:spPr bwMode="auto">
          <a:xfrm rot="16200000" flipH="1">
            <a:off x="3207454" y="3556666"/>
            <a:ext cx="432139" cy="3624419"/>
          </a:xfrm>
          <a:prstGeom prst="bentConnector3">
            <a:avLst>
              <a:gd name="adj1" fmla="val 50000"/>
            </a:avLst>
          </a:prstGeom>
          <a:noFill/>
          <a:ln w="9525">
            <a:solidFill>
              <a:schemeClr val="tx1"/>
            </a:solidFill>
            <a:miter lim="800000"/>
            <a:headEnd type="none" w="lg" len="lg"/>
            <a:tailEnd type="triangle" w="lg" len="lg"/>
          </a:ln>
        </p:spPr>
      </p:cxnSp>
      <p:cxnSp>
        <p:nvCxnSpPr>
          <p:cNvPr id="38" name="AutoShape 51"/>
          <p:cNvCxnSpPr>
            <a:cxnSpLocks noChangeShapeType="1"/>
            <a:stCxn id="30" idx="2"/>
            <a:endCxn id="14" idx="0"/>
          </p:cNvCxnSpPr>
          <p:nvPr/>
        </p:nvCxnSpPr>
        <p:spPr bwMode="auto">
          <a:xfrm rot="16200000" flipH="1">
            <a:off x="4665678" y="5014890"/>
            <a:ext cx="435899" cy="704212"/>
          </a:xfrm>
          <a:prstGeom prst="bentConnector3">
            <a:avLst>
              <a:gd name="adj1" fmla="val 50000"/>
            </a:avLst>
          </a:prstGeom>
          <a:noFill/>
          <a:ln w="9525">
            <a:solidFill>
              <a:schemeClr val="tx1"/>
            </a:solidFill>
            <a:miter lim="800000"/>
            <a:headEnd type="none" w="lg" len="lg"/>
            <a:tailEnd type="triangle" w="lg" len="lg"/>
          </a:ln>
        </p:spPr>
      </p:cxnSp>
      <p:cxnSp>
        <p:nvCxnSpPr>
          <p:cNvPr id="39" name="AutoShape 52"/>
          <p:cNvCxnSpPr>
            <a:cxnSpLocks noChangeShapeType="1"/>
            <a:stCxn id="31" idx="2"/>
            <a:endCxn id="14" idx="0"/>
          </p:cNvCxnSpPr>
          <p:nvPr/>
        </p:nvCxnSpPr>
        <p:spPr bwMode="auto">
          <a:xfrm rot="5400000">
            <a:off x="6328478" y="4067999"/>
            <a:ext cx="424202" cy="2609692"/>
          </a:xfrm>
          <a:prstGeom prst="bentConnector3">
            <a:avLst>
              <a:gd name="adj1" fmla="val 50000"/>
            </a:avLst>
          </a:prstGeom>
          <a:noFill/>
          <a:ln w="9525">
            <a:solidFill>
              <a:schemeClr val="tx1"/>
            </a:solidFill>
            <a:miter lim="800000"/>
            <a:headEnd type="none" w="lg" len="lg"/>
            <a:tailEnd type="triangle" w="lg" len="lg"/>
          </a:ln>
        </p:spPr>
      </p:cxnSp>
      <p:cxnSp>
        <p:nvCxnSpPr>
          <p:cNvPr id="43" name="AutoShape 57"/>
          <p:cNvCxnSpPr>
            <a:cxnSpLocks noChangeShapeType="1"/>
            <a:stCxn id="18" idx="1"/>
            <a:endCxn id="31" idx="1"/>
          </p:cNvCxnSpPr>
          <p:nvPr/>
        </p:nvCxnSpPr>
        <p:spPr bwMode="auto">
          <a:xfrm rot="10800000" flipV="1">
            <a:off x="7631277" y="4133861"/>
            <a:ext cx="11600" cy="896083"/>
          </a:xfrm>
          <a:prstGeom prst="bentConnector3">
            <a:avLst>
              <a:gd name="adj1" fmla="val 2291699"/>
            </a:avLst>
          </a:prstGeom>
          <a:noFill/>
          <a:ln w="9525">
            <a:solidFill>
              <a:schemeClr val="tx1"/>
            </a:solidFill>
            <a:miter lim="800000"/>
            <a:headEnd type="none" w="lg" len="lg"/>
            <a:tailEnd type="triangle" w="lg" len="lg"/>
          </a:ln>
        </p:spPr>
      </p:cxnSp>
      <p:cxnSp>
        <p:nvCxnSpPr>
          <p:cNvPr id="44" name="AutoShape 58"/>
          <p:cNvCxnSpPr>
            <a:cxnSpLocks noChangeShapeType="1"/>
            <a:stCxn id="17" idx="1"/>
            <a:endCxn id="31" idx="1"/>
          </p:cNvCxnSpPr>
          <p:nvPr/>
        </p:nvCxnSpPr>
        <p:spPr bwMode="auto">
          <a:xfrm rot="10800000" flipV="1">
            <a:off x="7631277" y="3386515"/>
            <a:ext cx="39300" cy="1643429"/>
          </a:xfrm>
          <a:prstGeom prst="bentConnector3">
            <a:avLst>
              <a:gd name="adj1" fmla="val 746914"/>
            </a:avLst>
          </a:prstGeom>
          <a:noFill/>
          <a:ln w="9525">
            <a:solidFill>
              <a:schemeClr val="tx1"/>
            </a:solidFill>
            <a:miter lim="800000"/>
            <a:headEnd type="none" w="lg" len="lg"/>
            <a:tailEnd type="triangle" w="lg" len="lg"/>
          </a:ln>
        </p:spPr>
      </p:cxnSp>
      <p:cxnSp>
        <p:nvCxnSpPr>
          <p:cNvPr id="45" name="AutoShape 59"/>
          <p:cNvCxnSpPr>
            <a:cxnSpLocks noChangeShapeType="1"/>
            <a:stCxn id="16" idx="1"/>
            <a:endCxn id="31" idx="1"/>
          </p:cNvCxnSpPr>
          <p:nvPr/>
        </p:nvCxnSpPr>
        <p:spPr bwMode="auto">
          <a:xfrm rot="10800000" flipV="1">
            <a:off x="7631278" y="2858977"/>
            <a:ext cx="19653" cy="2170968"/>
          </a:xfrm>
          <a:prstGeom prst="bentConnector3">
            <a:avLst>
              <a:gd name="adj1" fmla="val 1393635"/>
            </a:avLst>
          </a:prstGeom>
          <a:noFill/>
          <a:ln w="9525">
            <a:solidFill>
              <a:schemeClr val="tx1"/>
            </a:solidFill>
            <a:miter lim="800000"/>
            <a:headEnd type="none" w="lg" len="lg"/>
            <a:tailEnd type="triangle" w="lg" len="lg"/>
          </a:ln>
        </p:spPr>
      </p:cxnSp>
      <p:cxnSp>
        <p:nvCxnSpPr>
          <p:cNvPr id="46" name="AutoShape 60"/>
          <p:cNvCxnSpPr>
            <a:cxnSpLocks noChangeShapeType="1"/>
            <a:stCxn id="15" idx="1"/>
            <a:endCxn id="31" idx="1"/>
          </p:cNvCxnSpPr>
          <p:nvPr/>
        </p:nvCxnSpPr>
        <p:spPr bwMode="auto">
          <a:xfrm rot="10800000" flipH="1" flipV="1">
            <a:off x="7611999" y="2346093"/>
            <a:ext cx="19278" cy="2683852"/>
          </a:xfrm>
          <a:prstGeom prst="bentConnector3">
            <a:avLst>
              <a:gd name="adj1" fmla="val -1185808"/>
            </a:avLst>
          </a:prstGeom>
          <a:noFill/>
          <a:ln w="9525">
            <a:solidFill>
              <a:schemeClr val="tx1"/>
            </a:solidFill>
            <a:miter lim="800000"/>
            <a:headEnd type="none" w="lg" len="lg"/>
            <a:tailEnd type="triangle" w="lg" len="lg"/>
          </a:ln>
        </p:spPr>
      </p:cxnSp>
      <p:sp>
        <p:nvSpPr>
          <p:cNvPr id="47" name="Text Box 71"/>
          <p:cNvSpPr txBox="1">
            <a:spLocks noChangeArrowheads="1"/>
          </p:cNvSpPr>
          <p:nvPr/>
        </p:nvSpPr>
        <p:spPr bwMode="auto">
          <a:xfrm>
            <a:off x="2515551" y="3443409"/>
            <a:ext cx="429900" cy="26159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91427" tIns="45714" rIns="91427" bIns="45714">
            <a:spAutoFit/>
          </a:bodyPr>
          <a:lstStyle/>
          <a:p>
            <a:pPr algn="ctr"/>
            <a:r>
              <a:rPr lang="de-DE" sz="1100" dirty="0"/>
              <a:t>Grid</a:t>
            </a:r>
          </a:p>
        </p:txBody>
      </p:sp>
      <p:sp>
        <p:nvSpPr>
          <p:cNvPr id="50" name="Text Box 79"/>
          <p:cNvSpPr txBox="1">
            <a:spLocks noChangeArrowheads="1"/>
          </p:cNvSpPr>
          <p:nvPr/>
        </p:nvSpPr>
        <p:spPr bwMode="auto">
          <a:xfrm>
            <a:off x="5361214" y="3460871"/>
            <a:ext cx="615950" cy="261598"/>
          </a:xfrm>
          <a:prstGeom prst="rect">
            <a:avLst/>
          </a:prstGeom>
          <a:solidFill>
            <a:schemeClr val="bg1"/>
          </a:solidFill>
          <a:ln w="9525">
            <a:solidFill>
              <a:schemeClr val="tx1"/>
            </a:solidFill>
            <a:miter lim="800000"/>
            <a:headEnd/>
            <a:tailEnd/>
          </a:ln>
        </p:spPr>
        <p:txBody>
          <a:bodyPr lIns="91427" tIns="45714" rIns="91427" bIns="45714">
            <a:spAutoFit/>
          </a:bodyPr>
          <a:lstStyle/>
          <a:p>
            <a:pPr algn="ctr"/>
            <a:r>
              <a:rPr lang="de-DE" sz="1100" dirty="0"/>
              <a:t>ncML </a:t>
            </a:r>
          </a:p>
        </p:txBody>
      </p:sp>
      <p:sp>
        <p:nvSpPr>
          <p:cNvPr id="52" name="Text Box 63"/>
          <p:cNvSpPr txBox="1">
            <a:spLocks noChangeArrowheads="1"/>
          </p:cNvSpPr>
          <p:nvPr/>
        </p:nvSpPr>
        <p:spPr bwMode="auto">
          <a:xfrm>
            <a:off x="6626678" y="3680678"/>
            <a:ext cx="538163" cy="261598"/>
          </a:xfrm>
          <a:prstGeom prst="rect">
            <a:avLst/>
          </a:prstGeom>
          <a:solidFill>
            <a:schemeClr val="bg1"/>
          </a:solidFill>
          <a:ln w="9525">
            <a:solidFill>
              <a:schemeClr val="tx1"/>
            </a:solidFill>
            <a:miter lim="800000"/>
            <a:headEnd/>
            <a:tailEnd/>
          </a:ln>
        </p:spPr>
        <p:txBody>
          <a:bodyPr lIns="91427" tIns="45714" rIns="91427" bIns="45714">
            <a:spAutoFit/>
          </a:bodyPr>
          <a:lstStyle/>
          <a:p>
            <a:pPr algn="ctr"/>
            <a:r>
              <a:rPr lang="de-DE" sz="1100" dirty="0"/>
              <a:t>CDL </a:t>
            </a:r>
          </a:p>
        </p:txBody>
      </p:sp>
      <p:cxnSp>
        <p:nvCxnSpPr>
          <p:cNvPr id="53" name="AutoShape 67"/>
          <p:cNvCxnSpPr>
            <a:cxnSpLocks noChangeShapeType="1"/>
            <a:stCxn id="52" idx="1"/>
            <a:endCxn id="56" idx="1"/>
          </p:cNvCxnSpPr>
          <p:nvPr/>
        </p:nvCxnSpPr>
        <p:spPr bwMode="auto">
          <a:xfrm rot="10800000" flipV="1">
            <a:off x="6512860" y="3811476"/>
            <a:ext cx="113818" cy="1122133"/>
          </a:xfrm>
          <a:prstGeom prst="bentConnector3">
            <a:avLst>
              <a:gd name="adj1" fmla="val 300847"/>
            </a:avLst>
          </a:prstGeom>
          <a:noFill/>
          <a:ln w="9525">
            <a:solidFill>
              <a:schemeClr val="tx1"/>
            </a:solidFill>
            <a:miter lim="800000"/>
            <a:headEnd type="none" w="lg" len="lg"/>
            <a:tailEnd type="triangle" w="lg" len="lg"/>
          </a:ln>
        </p:spPr>
      </p:cxnSp>
      <p:sp>
        <p:nvSpPr>
          <p:cNvPr id="54" name="Text Box 39"/>
          <p:cNvSpPr txBox="1">
            <a:spLocks noChangeArrowheads="1"/>
          </p:cNvSpPr>
          <p:nvPr/>
        </p:nvSpPr>
        <p:spPr bwMode="auto">
          <a:xfrm>
            <a:off x="5380179" y="4718172"/>
            <a:ext cx="761721" cy="430875"/>
          </a:xfrm>
          <a:prstGeom prst="rect">
            <a:avLst/>
          </a:prstGeom>
          <a:solidFill>
            <a:srgbClr val="DDDDDD"/>
          </a:solidFill>
          <a:ln w="9525">
            <a:solidFill>
              <a:schemeClr val="tx1"/>
            </a:solidFill>
            <a:miter lim="800000"/>
            <a:headEnd/>
            <a:tailEnd/>
          </a:ln>
        </p:spPr>
        <p:txBody>
          <a:bodyPr wrap="none" lIns="91427" tIns="45714" rIns="91427" bIns="45714">
            <a:spAutoFit/>
          </a:bodyPr>
          <a:lstStyle/>
          <a:p>
            <a:pPr algn="ctr"/>
            <a:r>
              <a:rPr lang="de-DE" sz="1100" dirty="0"/>
              <a:t>XML</a:t>
            </a:r>
            <a:br>
              <a:rPr lang="de-DE" sz="1100" dirty="0"/>
            </a:br>
            <a:r>
              <a:rPr lang="de-DE" sz="1100" dirty="0"/>
              <a:t>encodings</a:t>
            </a:r>
          </a:p>
        </p:txBody>
      </p:sp>
      <p:cxnSp>
        <p:nvCxnSpPr>
          <p:cNvPr id="55" name="AutoShape 51"/>
          <p:cNvCxnSpPr>
            <a:cxnSpLocks noChangeShapeType="1"/>
            <a:endCxn id="14" idx="0"/>
          </p:cNvCxnSpPr>
          <p:nvPr/>
        </p:nvCxnSpPr>
        <p:spPr bwMode="auto">
          <a:xfrm rot="10800000" flipV="1">
            <a:off x="5235733" y="5380524"/>
            <a:ext cx="533168" cy="204422"/>
          </a:xfrm>
          <a:prstGeom prst="bentConnector2">
            <a:avLst/>
          </a:prstGeom>
          <a:noFill/>
          <a:ln w="9525">
            <a:solidFill>
              <a:schemeClr val="tx1"/>
            </a:solidFill>
            <a:miter lim="800000"/>
            <a:headEnd type="none" w="lg" len="lg"/>
            <a:tailEnd type="triangle" w="lg" len="lg"/>
          </a:ln>
        </p:spPr>
      </p:cxnSp>
      <p:sp>
        <p:nvSpPr>
          <p:cNvPr id="56" name="Text Box 39"/>
          <p:cNvSpPr txBox="1">
            <a:spLocks noChangeArrowheads="1"/>
          </p:cNvSpPr>
          <p:nvPr/>
        </p:nvSpPr>
        <p:spPr bwMode="auto">
          <a:xfrm>
            <a:off x="6512860" y="4718172"/>
            <a:ext cx="761721" cy="430875"/>
          </a:xfrm>
          <a:prstGeom prst="rect">
            <a:avLst/>
          </a:prstGeom>
          <a:solidFill>
            <a:srgbClr val="DDDDDD"/>
          </a:solidFill>
          <a:ln w="9525">
            <a:solidFill>
              <a:schemeClr val="tx1"/>
            </a:solidFill>
            <a:miter lim="800000"/>
            <a:headEnd/>
            <a:tailEnd/>
          </a:ln>
        </p:spPr>
        <p:txBody>
          <a:bodyPr wrap="none" lIns="91427" tIns="45714" rIns="91427" bIns="45714">
            <a:spAutoFit/>
          </a:bodyPr>
          <a:lstStyle/>
          <a:p>
            <a:pPr algn="ctr"/>
            <a:r>
              <a:rPr lang="de-DE" sz="1100" dirty="0"/>
              <a:t>Text</a:t>
            </a:r>
            <a:br>
              <a:rPr lang="de-DE" sz="1100" dirty="0"/>
            </a:br>
            <a:r>
              <a:rPr lang="de-DE" sz="1100" dirty="0"/>
              <a:t>encodings</a:t>
            </a:r>
          </a:p>
        </p:txBody>
      </p:sp>
      <p:cxnSp>
        <p:nvCxnSpPr>
          <p:cNvPr id="57" name="AutoShape 51"/>
          <p:cNvCxnSpPr>
            <a:cxnSpLocks noChangeShapeType="1"/>
            <a:stCxn id="56" idx="2"/>
            <a:endCxn id="14" idx="0"/>
          </p:cNvCxnSpPr>
          <p:nvPr/>
        </p:nvCxnSpPr>
        <p:spPr bwMode="auto">
          <a:xfrm rot="5400000">
            <a:off x="5846778" y="4538002"/>
            <a:ext cx="435899" cy="1657988"/>
          </a:xfrm>
          <a:prstGeom prst="bentConnector3">
            <a:avLst>
              <a:gd name="adj1" fmla="val 50000"/>
            </a:avLst>
          </a:prstGeom>
          <a:noFill/>
          <a:ln w="9525">
            <a:solidFill>
              <a:schemeClr val="tx1"/>
            </a:solidFill>
            <a:miter lim="800000"/>
            <a:headEnd type="none" w="lg" len="lg"/>
            <a:tailEnd type="triangle" w="lg" len="lg"/>
          </a:ln>
        </p:spPr>
      </p:cxnSp>
      <p:sp>
        <p:nvSpPr>
          <p:cNvPr id="58" name="Text Box 24"/>
          <p:cNvSpPr txBox="1">
            <a:spLocks noChangeArrowheads="1"/>
          </p:cNvSpPr>
          <p:nvPr/>
        </p:nvSpPr>
        <p:spPr bwMode="auto">
          <a:xfrm>
            <a:off x="5507127" y="4003063"/>
            <a:ext cx="290439"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a:t>
            </a:r>
          </a:p>
        </p:txBody>
      </p:sp>
      <p:sp>
        <p:nvSpPr>
          <p:cNvPr id="60" name="Text Box 24"/>
          <p:cNvSpPr txBox="1">
            <a:spLocks noChangeArrowheads="1"/>
          </p:cNvSpPr>
          <p:nvPr/>
        </p:nvSpPr>
        <p:spPr bwMode="auto">
          <a:xfrm>
            <a:off x="4224506" y="2537678"/>
            <a:ext cx="527683"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HDF 5</a:t>
            </a:r>
          </a:p>
        </p:txBody>
      </p:sp>
      <p:sp>
        <p:nvSpPr>
          <p:cNvPr id="62" name="Text Box 29"/>
          <p:cNvSpPr txBox="1">
            <a:spLocks noChangeArrowheads="1"/>
          </p:cNvSpPr>
          <p:nvPr/>
        </p:nvSpPr>
        <p:spPr bwMode="auto">
          <a:xfrm>
            <a:off x="2469635" y="2660771"/>
            <a:ext cx="569360"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 Swath</a:t>
            </a:r>
          </a:p>
        </p:txBody>
      </p:sp>
      <p:sp>
        <p:nvSpPr>
          <p:cNvPr id="64" name="Text Box 29"/>
          <p:cNvSpPr txBox="1">
            <a:spLocks noChangeArrowheads="1"/>
          </p:cNvSpPr>
          <p:nvPr/>
        </p:nvSpPr>
        <p:spPr bwMode="auto">
          <a:xfrm>
            <a:off x="2438401" y="2355971"/>
            <a:ext cx="658813" cy="261598"/>
          </a:xfrm>
          <a:prstGeom prst="rect">
            <a:avLst/>
          </a:prstGeom>
          <a:solidFill>
            <a:schemeClr val="bg1"/>
          </a:solidFill>
          <a:ln w="9525">
            <a:solidFill>
              <a:schemeClr val="tx1"/>
            </a:solidFill>
            <a:miter lim="800000"/>
            <a:headEnd/>
            <a:tailEnd/>
          </a:ln>
        </p:spPr>
        <p:txBody>
          <a:bodyPr lIns="91427" tIns="45714" rIns="91427" bIns="45714">
            <a:spAutoFit/>
          </a:bodyPr>
          <a:lstStyle/>
          <a:p>
            <a:pPr algn="ctr"/>
            <a:r>
              <a:rPr lang="de-DE" sz="1100" dirty="0"/>
              <a:t> Radial</a:t>
            </a:r>
          </a:p>
        </p:txBody>
      </p:sp>
      <p:sp>
        <p:nvSpPr>
          <p:cNvPr id="66" name="Text Box 29"/>
          <p:cNvSpPr txBox="1">
            <a:spLocks noChangeArrowheads="1"/>
          </p:cNvSpPr>
          <p:nvPr/>
        </p:nvSpPr>
        <p:spPr bwMode="auto">
          <a:xfrm>
            <a:off x="2235041" y="2051171"/>
            <a:ext cx="987745"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 Irregular Grid</a:t>
            </a:r>
          </a:p>
        </p:txBody>
      </p:sp>
      <p:sp>
        <p:nvSpPr>
          <p:cNvPr id="68" name="Text Box 29"/>
          <p:cNvSpPr txBox="1">
            <a:spLocks noChangeArrowheads="1"/>
          </p:cNvSpPr>
          <p:nvPr/>
        </p:nvSpPr>
        <p:spPr bwMode="auto">
          <a:xfrm>
            <a:off x="2598620" y="3756146"/>
            <a:ext cx="322498" cy="261598"/>
          </a:xfrm>
          <a:prstGeom prst="rect">
            <a:avLst/>
          </a:prstGeom>
          <a:solidFill>
            <a:schemeClr val="bg1"/>
          </a:solidFill>
          <a:ln w="9525">
            <a:solidFill>
              <a:schemeClr val="tx1"/>
            </a:solidFill>
            <a:miter lim="800000"/>
            <a:headEnd/>
            <a:tailEnd/>
          </a:ln>
        </p:spPr>
        <p:txBody>
          <a:bodyPr wrap="none" lIns="91427" tIns="45714" rIns="91427" bIns="45714">
            <a:spAutoFit/>
          </a:bodyPr>
          <a:lstStyle/>
          <a:p>
            <a:pPr algn="ctr"/>
            <a:r>
              <a:rPr lang="de-DE" sz="1100" dirty="0"/>
              <a:t> ...</a:t>
            </a:r>
          </a:p>
        </p:txBody>
      </p:sp>
      <p:sp>
        <p:nvSpPr>
          <p:cNvPr id="70" name="Left Brace 116"/>
          <p:cNvSpPr>
            <a:spLocks/>
          </p:cNvSpPr>
          <p:nvPr/>
        </p:nvSpPr>
        <p:spPr bwMode="auto">
          <a:xfrm>
            <a:off x="1676400" y="2051171"/>
            <a:ext cx="304800" cy="1981200"/>
          </a:xfrm>
          <a:prstGeom prst="leftBrace">
            <a:avLst>
              <a:gd name="adj1" fmla="val 8336"/>
              <a:gd name="adj2" fmla="val 50000"/>
            </a:avLst>
          </a:prstGeom>
          <a:noFill/>
          <a:ln w="9525" algn="ctr">
            <a:solidFill>
              <a:schemeClr val="tx1"/>
            </a:solidFill>
            <a:round/>
            <a:headEnd/>
            <a:tailEnd/>
          </a:ln>
        </p:spPr>
        <p:txBody>
          <a:bodyPr lIns="91427" tIns="45714" rIns="91427" bIns="45714"/>
          <a:lstStyle/>
          <a:p>
            <a:pPr>
              <a:buClr>
                <a:srgbClr val="000000"/>
              </a:buClr>
              <a:buSzPct val="100000"/>
              <a:buFont typeface="Times New Roman" pitchFamily="18" charset="0"/>
              <a:buNone/>
            </a:pPr>
            <a:endParaRPr lang="en-US" sz="1100" dirty="0">
              <a:solidFill>
                <a:schemeClr val="bg1"/>
              </a:solidFill>
              <a:latin typeface="CG Times" charset="0"/>
            </a:endParaRPr>
          </a:p>
        </p:txBody>
      </p:sp>
      <p:sp>
        <p:nvSpPr>
          <p:cNvPr id="71" name="TextBox 117"/>
          <p:cNvSpPr txBox="1">
            <a:spLocks noChangeArrowheads="1"/>
          </p:cNvSpPr>
          <p:nvPr/>
        </p:nvSpPr>
        <p:spPr bwMode="auto">
          <a:xfrm rot="16200000">
            <a:off x="480219" y="2949069"/>
            <a:ext cx="1905000" cy="261604"/>
          </a:xfrm>
          <a:prstGeom prst="rect">
            <a:avLst/>
          </a:prstGeom>
          <a:noFill/>
          <a:ln w="9525">
            <a:noFill/>
            <a:miter lim="800000"/>
            <a:headEnd/>
            <a:tailEnd/>
          </a:ln>
        </p:spPr>
        <p:txBody>
          <a:bodyPr lIns="91427" tIns="45714" rIns="91427" bIns="45714">
            <a:spAutoFit/>
          </a:bodyPr>
          <a:lstStyle/>
          <a:p>
            <a:pPr algn="ctr">
              <a:buClr>
                <a:srgbClr val="000000"/>
              </a:buClr>
              <a:buSzPct val="100000"/>
              <a:buFont typeface="Times New Roman" pitchFamily="18" charset="0"/>
              <a:buNone/>
            </a:pPr>
            <a:r>
              <a:rPr lang="en-US" sz="1100" dirty="0">
                <a:latin typeface="CG Times" charset="0"/>
              </a:rPr>
              <a:t> Sampling Types</a:t>
            </a:r>
          </a:p>
        </p:txBody>
      </p:sp>
      <p:sp>
        <p:nvSpPr>
          <p:cNvPr id="72" name="Rectangle 77"/>
          <p:cNvSpPr>
            <a:spLocks noChangeArrowheads="1"/>
          </p:cNvSpPr>
          <p:nvPr/>
        </p:nvSpPr>
        <p:spPr bwMode="auto">
          <a:xfrm>
            <a:off x="762000" y="893885"/>
            <a:ext cx="7543800" cy="700087"/>
          </a:xfrm>
          <a:prstGeom prst="rect">
            <a:avLst/>
          </a:prstGeom>
          <a:solidFill>
            <a:srgbClr val="FEFCA6"/>
          </a:solidFill>
          <a:ln w="9525">
            <a:noFill/>
            <a:miter lim="800000"/>
            <a:headEnd/>
            <a:tailEnd/>
          </a:ln>
        </p:spPr>
        <p:txBody>
          <a:bodyPr wrap="none" lIns="91427" tIns="45714" rIns="91427" bIns="45714" anchor="ctr"/>
          <a:lstStyle/>
          <a:p>
            <a:pPr>
              <a:buClr>
                <a:srgbClr val="000000"/>
              </a:buClr>
              <a:buSzPct val="100000"/>
              <a:buFont typeface="Times New Roman" pitchFamily="18" charset="0"/>
              <a:buNone/>
            </a:pPr>
            <a:endParaRPr lang="en-US" sz="1100" dirty="0">
              <a:solidFill>
                <a:schemeClr val="bg1"/>
              </a:solidFill>
              <a:latin typeface="CG Times" charset="0"/>
            </a:endParaRPr>
          </a:p>
        </p:txBody>
      </p:sp>
      <p:sp>
        <p:nvSpPr>
          <p:cNvPr id="73" name="Text Box 78"/>
          <p:cNvSpPr txBox="1">
            <a:spLocks noChangeArrowheads="1"/>
          </p:cNvSpPr>
          <p:nvPr/>
        </p:nvSpPr>
        <p:spPr bwMode="auto">
          <a:xfrm>
            <a:off x="2057401" y="1060572"/>
            <a:ext cx="1262063" cy="430875"/>
          </a:xfrm>
          <a:prstGeom prst="rect">
            <a:avLst/>
          </a:prstGeom>
          <a:solidFill>
            <a:srgbClr val="99CCFF"/>
          </a:solidFill>
          <a:ln w="9525">
            <a:solidFill>
              <a:schemeClr val="tx1"/>
            </a:solidFill>
            <a:miter lim="800000"/>
            <a:headEnd/>
            <a:tailEnd/>
          </a:ln>
        </p:spPr>
        <p:txBody>
          <a:bodyPr lIns="91427" tIns="45714" rIns="91427" bIns="45714">
            <a:spAutoFit/>
          </a:bodyPr>
          <a:lstStyle/>
          <a:p>
            <a:pPr algn="ctr"/>
            <a:r>
              <a:rPr lang="de-DE" sz="1100" dirty="0"/>
              <a:t>Forecast Model</a:t>
            </a:r>
            <a:br>
              <a:rPr lang="de-DE" sz="1100" dirty="0"/>
            </a:br>
            <a:r>
              <a:rPr lang="de-DE" sz="1100" dirty="0"/>
              <a:t>Output</a:t>
            </a:r>
          </a:p>
        </p:txBody>
      </p:sp>
      <p:sp>
        <p:nvSpPr>
          <p:cNvPr id="74" name="Text Box 79"/>
          <p:cNvSpPr txBox="1">
            <a:spLocks noChangeArrowheads="1"/>
          </p:cNvSpPr>
          <p:nvPr/>
        </p:nvSpPr>
        <p:spPr bwMode="auto">
          <a:xfrm>
            <a:off x="6096000" y="1060571"/>
            <a:ext cx="1479550" cy="261598"/>
          </a:xfrm>
          <a:prstGeom prst="rect">
            <a:avLst/>
          </a:prstGeom>
          <a:solidFill>
            <a:srgbClr val="99CCFF"/>
          </a:solidFill>
          <a:ln w="9525">
            <a:solidFill>
              <a:schemeClr val="tx1"/>
            </a:solidFill>
            <a:miter lim="800000"/>
            <a:headEnd/>
            <a:tailEnd/>
          </a:ln>
        </p:spPr>
        <p:txBody>
          <a:bodyPr lIns="91427" tIns="45714" rIns="91427" bIns="45714">
            <a:spAutoFit/>
          </a:bodyPr>
          <a:lstStyle/>
          <a:p>
            <a:pPr algn="ctr"/>
            <a:r>
              <a:rPr lang="de-DE" sz="1100" dirty="0"/>
              <a:t>Coastal Ocean Model</a:t>
            </a:r>
          </a:p>
        </p:txBody>
      </p:sp>
      <p:sp>
        <p:nvSpPr>
          <p:cNvPr id="75" name="Text Box 80"/>
          <p:cNvSpPr txBox="1">
            <a:spLocks noChangeArrowheads="1"/>
          </p:cNvSpPr>
          <p:nvPr/>
        </p:nvSpPr>
        <p:spPr bwMode="auto">
          <a:xfrm>
            <a:off x="762000" y="893884"/>
            <a:ext cx="1905000" cy="600152"/>
          </a:xfrm>
          <a:prstGeom prst="rect">
            <a:avLst/>
          </a:prstGeom>
          <a:noFill/>
          <a:ln w="9525">
            <a:noFill/>
            <a:miter lim="800000"/>
            <a:headEnd/>
            <a:tailEnd/>
          </a:ln>
        </p:spPr>
        <p:txBody>
          <a:bodyPr lIns="91427" tIns="45714" rIns="91427" bIns="45714">
            <a:spAutoFit/>
          </a:bodyPr>
          <a:lstStyle/>
          <a:p>
            <a:r>
              <a:rPr lang="de-DE" sz="1100" dirty="0"/>
              <a:t>CF-netCDF</a:t>
            </a:r>
            <a:br>
              <a:rPr lang="de-DE" sz="1100" dirty="0"/>
            </a:br>
            <a:r>
              <a:rPr lang="de-DE" sz="1100" dirty="0"/>
              <a:t> application </a:t>
            </a:r>
            <a:br>
              <a:rPr lang="de-DE" sz="1100" dirty="0"/>
            </a:br>
            <a:r>
              <a:rPr lang="de-DE" sz="1100" dirty="0"/>
              <a:t>profiles</a:t>
            </a:r>
          </a:p>
        </p:txBody>
      </p:sp>
      <p:sp>
        <p:nvSpPr>
          <p:cNvPr id="76" name="Text Box 81"/>
          <p:cNvSpPr txBox="1">
            <a:spLocks noChangeArrowheads="1"/>
          </p:cNvSpPr>
          <p:nvPr/>
        </p:nvSpPr>
        <p:spPr bwMode="auto">
          <a:xfrm flipV="1">
            <a:off x="7696200" y="1060571"/>
            <a:ext cx="414338" cy="261598"/>
          </a:xfrm>
          <a:prstGeom prst="rect">
            <a:avLst/>
          </a:prstGeom>
          <a:solidFill>
            <a:srgbClr val="99CCFF"/>
          </a:solidFill>
          <a:ln w="9525">
            <a:solidFill>
              <a:schemeClr val="tx1"/>
            </a:solidFill>
            <a:miter lim="800000"/>
            <a:headEnd/>
            <a:tailEnd/>
          </a:ln>
        </p:spPr>
        <p:txBody>
          <a:bodyPr lIns="91427" tIns="45714" rIns="91427" bIns="45714">
            <a:spAutoFit/>
          </a:bodyPr>
          <a:lstStyle/>
          <a:p>
            <a:pPr algn="ctr"/>
            <a:r>
              <a:rPr lang="de-DE" sz="1100" dirty="0"/>
              <a:t>…</a:t>
            </a:r>
          </a:p>
        </p:txBody>
      </p:sp>
      <p:sp>
        <p:nvSpPr>
          <p:cNvPr id="77" name="Text Box 83"/>
          <p:cNvSpPr txBox="1">
            <a:spLocks noChangeArrowheads="1"/>
          </p:cNvSpPr>
          <p:nvPr/>
        </p:nvSpPr>
        <p:spPr bwMode="auto">
          <a:xfrm>
            <a:off x="3429001" y="1060572"/>
            <a:ext cx="1014413" cy="430875"/>
          </a:xfrm>
          <a:prstGeom prst="rect">
            <a:avLst/>
          </a:prstGeom>
          <a:solidFill>
            <a:srgbClr val="99CCFF"/>
          </a:solidFill>
          <a:ln w="28575">
            <a:solidFill>
              <a:srgbClr val="66CCFF"/>
            </a:solidFill>
            <a:miter lim="800000"/>
            <a:headEnd/>
            <a:tailEnd/>
          </a:ln>
        </p:spPr>
        <p:txBody>
          <a:bodyPr lIns="91427" tIns="45714" rIns="91427" bIns="45714">
            <a:spAutoFit/>
          </a:bodyPr>
          <a:lstStyle/>
          <a:p>
            <a:pPr algn="ctr"/>
            <a:r>
              <a:rPr lang="de-DE" sz="1100" dirty="0"/>
              <a:t>Weather Station Obs</a:t>
            </a:r>
          </a:p>
        </p:txBody>
      </p:sp>
      <p:sp>
        <p:nvSpPr>
          <p:cNvPr id="78" name="Text Box 79"/>
          <p:cNvSpPr txBox="1">
            <a:spLocks noChangeArrowheads="1"/>
          </p:cNvSpPr>
          <p:nvPr/>
        </p:nvSpPr>
        <p:spPr bwMode="auto">
          <a:xfrm>
            <a:off x="4572000" y="1060572"/>
            <a:ext cx="1371600" cy="430875"/>
          </a:xfrm>
          <a:prstGeom prst="rect">
            <a:avLst/>
          </a:prstGeom>
          <a:solidFill>
            <a:srgbClr val="99CCFF"/>
          </a:solidFill>
          <a:ln w="9525">
            <a:solidFill>
              <a:schemeClr val="tx1"/>
            </a:solidFill>
            <a:miter lim="800000"/>
            <a:headEnd/>
            <a:tailEnd/>
          </a:ln>
        </p:spPr>
        <p:txBody>
          <a:bodyPr lIns="91427" tIns="45714" rIns="91427" bIns="45714">
            <a:spAutoFit/>
          </a:bodyPr>
          <a:lstStyle/>
          <a:p>
            <a:pPr algn="ctr"/>
            <a:r>
              <a:rPr lang="de-DE" sz="1100" dirty="0"/>
              <a:t>Satellite </a:t>
            </a:r>
            <a:br>
              <a:rPr lang="de-DE" sz="1100" dirty="0"/>
            </a:br>
            <a:r>
              <a:rPr lang="de-DE" sz="1100" dirty="0"/>
              <a:t>Imagery</a:t>
            </a:r>
          </a:p>
        </p:txBody>
      </p:sp>
      <p:sp>
        <p:nvSpPr>
          <p:cNvPr id="79" name="Text Box 79"/>
          <p:cNvSpPr txBox="1">
            <a:spLocks noChangeArrowheads="1"/>
          </p:cNvSpPr>
          <p:nvPr/>
        </p:nvSpPr>
        <p:spPr bwMode="auto">
          <a:xfrm>
            <a:off x="5306785" y="2801448"/>
            <a:ext cx="1143000" cy="261598"/>
          </a:xfrm>
          <a:prstGeom prst="rect">
            <a:avLst/>
          </a:prstGeom>
          <a:solidFill>
            <a:schemeClr val="bg1"/>
          </a:solidFill>
          <a:ln w="9525">
            <a:solidFill>
              <a:schemeClr val="tx1"/>
            </a:solidFill>
            <a:miter lim="800000"/>
            <a:headEnd/>
            <a:tailEnd/>
          </a:ln>
        </p:spPr>
        <p:txBody>
          <a:bodyPr lIns="91427" tIns="45714" rIns="91427" bIns="45714">
            <a:spAutoFit/>
          </a:bodyPr>
          <a:lstStyle/>
          <a:p>
            <a:pPr algn="ctr"/>
            <a:r>
              <a:rPr lang="de-DE" sz="1100" dirty="0"/>
              <a:t>ncML-GML </a:t>
            </a:r>
          </a:p>
        </p:txBody>
      </p:sp>
      <p:sp>
        <p:nvSpPr>
          <p:cNvPr id="81" name="Text Box 21"/>
          <p:cNvSpPr txBox="1">
            <a:spLocks noChangeArrowheads="1"/>
          </p:cNvSpPr>
          <p:nvPr/>
        </p:nvSpPr>
        <p:spPr bwMode="auto">
          <a:xfrm>
            <a:off x="4095951" y="3123832"/>
            <a:ext cx="888358" cy="261598"/>
          </a:xfrm>
          <a:prstGeom prst="rect">
            <a:avLst/>
          </a:prstGeom>
          <a:solidFill>
            <a:srgbClr val="009242"/>
          </a:solidFill>
          <a:ln w="9525">
            <a:solidFill>
              <a:schemeClr val="tx1"/>
            </a:solidFill>
            <a:miter lim="800000"/>
            <a:headEnd/>
            <a:tailEnd/>
          </a:ln>
        </p:spPr>
        <p:txBody>
          <a:bodyPr wrap="none" lIns="91427" tIns="45714" rIns="91427" bIns="45714">
            <a:spAutoFit/>
          </a:bodyPr>
          <a:lstStyle/>
          <a:p>
            <a:pPr algn="ctr"/>
            <a:r>
              <a:rPr lang="de-DE" sz="1100" dirty="0">
                <a:solidFill>
                  <a:schemeClr val="bg1"/>
                </a:solidFill>
                <a:effectLst>
                  <a:outerShdw blurRad="38100" dist="38100" dir="2700000" algn="tl">
                    <a:srgbClr val="000000">
                      <a:alpha val="43137"/>
                    </a:srgbClr>
                  </a:outerShdw>
                </a:effectLst>
              </a:rPr>
              <a:t>64-bit offset</a:t>
            </a:r>
          </a:p>
        </p:txBody>
      </p:sp>
      <p:cxnSp>
        <p:nvCxnSpPr>
          <p:cNvPr id="157" name="Elbow Connector 156"/>
          <p:cNvCxnSpPr>
            <a:stCxn id="60" idx="1"/>
            <a:endCxn id="30" idx="1"/>
          </p:cNvCxnSpPr>
          <p:nvPr/>
        </p:nvCxnSpPr>
        <p:spPr>
          <a:xfrm rot="10800000" flipV="1">
            <a:off x="4150660" y="2668476"/>
            <a:ext cx="73846" cy="2265133"/>
          </a:xfrm>
          <a:prstGeom prst="bentConnector3">
            <a:avLst>
              <a:gd name="adj1" fmla="val 40956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Elbow Connector 159"/>
          <p:cNvCxnSpPr>
            <a:stCxn id="81" idx="1"/>
            <a:endCxn id="30" idx="1"/>
          </p:cNvCxnSpPr>
          <p:nvPr/>
        </p:nvCxnSpPr>
        <p:spPr>
          <a:xfrm rot="10800000" flipH="1" flipV="1">
            <a:off x="4095950" y="3254630"/>
            <a:ext cx="54709" cy="1678979"/>
          </a:xfrm>
          <a:prstGeom prst="bentConnector3">
            <a:avLst>
              <a:gd name="adj1" fmla="val -30850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Elbow Connector 163"/>
          <p:cNvCxnSpPr>
            <a:stCxn id="19" idx="1"/>
            <a:endCxn id="30" idx="1"/>
          </p:cNvCxnSpPr>
          <p:nvPr/>
        </p:nvCxnSpPr>
        <p:spPr>
          <a:xfrm rot="10800000" flipV="1">
            <a:off x="4150661" y="3752862"/>
            <a:ext cx="26299" cy="1180748"/>
          </a:xfrm>
          <a:prstGeom prst="bentConnector3">
            <a:avLst>
              <a:gd name="adj1" fmla="val 96923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Elbow Connector 167"/>
          <p:cNvCxnSpPr>
            <a:stCxn id="20" idx="1"/>
            <a:endCxn id="30" idx="1"/>
          </p:cNvCxnSpPr>
          <p:nvPr/>
        </p:nvCxnSpPr>
        <p:spPr>
          <a:xfrm rot="10800000" flipV="1">
            <a:off x="4150661" y="4309708"/>
            <a:ext cx="118217" cy="623902"/>
          </a:xfrm>
          <a:prstGeom prst="bentConnector3">
            <a:avLst>
              <a:gd name="adj1" fmla="val 29337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Elbow Connector 187"/>
          <p:cNvCxnSpPr>
            <a:stCxn id="79" idx="1"/>
            <a:endCxn id="54" idx="1"/>
          </p:cNvCxnSpPr>
          <p:nvPr/>
        </p:nvCxnSpPr>
        <p:spPr>
          <a:xfrm rot="10800000" flipH="1" flipV="1">
            <a:off x="5306785" y="2932246"/>
            <a:ext cx="73394" cy="2001363"/>
          </a:xfrm>
          <a:prstGeom prst="bentConnector3">
            <a:avLst>
              <a:gd name="adj1" fmla="val -31147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Elbow Connector 190"/>
          <p:cNvCxnSpPr>
            <a:stCxn id="50" idx="1"/>
            <a:endCxn id="54" idx="1"/>
          </p:cNvCxnSpPr>
          <p:nvPr/>
        </p:nvCxnSpPr>
        <p:spPr>
          <a:xfrm rot="10800000" flipH="1" flipV="1">
            <a:off x="5361213" y="3591670"/>
            <a:ext cx="18965" cy="1341940"/>
          </a:xfrm>
          <a:prstGeom prst="bentConnector3">
            <a:avLst>
              <a:gd name="adj1" fmla="val -147574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Elbow Connector 199"/>
          <p:cNvCxnSpPr>
            <a:stCxn id="58" idx="1"/>
            <a:endCxn id="54" idx="1"/>
          </p:cNvCxnSpPr>
          <p:nvPr/>
        </p:nvCxnSpPr>
        <p:spPr>
          <a:xfrm rot="10800000" flipV="1">
            <a:off x="5380179" y="4133862"/>
            <a:ext cx="126948" cy="799748"/>
          </a:xfrm>
          <a:prstGeom prst="bentConnector3">
            <a:avLst>
              <a:gd name="adj1" fmla="val 327196"/>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238"/>
          <p:cNvGrpSpPr/>
          <p:nvPr/>
        </p:nvGrpSpPr>
        <p:grpSpPr>
          <a:xfrm>
            <a:off x="762000" y="5993423"/>
            <a:ext cx="7543800" cy="729762"/>
            <a:chOff x="4419600" y="29672282"/>
            <a:chExt cx="42245280" cy="3794760"/>
          </a:xfrm>
        </p:grpSpPr>
        <p:sp>
          <p:nvSpPr>
            <p:cNvPr id="6" name="Text Box 5"/>
            <p:cNvSpPr txBox="1">
              <a:spLocks noChangeArrowheads="1"/>
            </p:cNvSpPr>
            <p:nvPr/>
          </p:nvSpPr>
          <p:spPr bwMode="auto">
            <a:xfrm>
              <a:off x="6511945" y="31000065"/>
              <a:ext cx="10105228" cy="2080571"/>
            </a:xfrm>
            <a:prstGeom prst="rect">
              <a:avLst/>
            </a:prstGeom>
            <a:solidFill>
              <a:srgbClr val="DDDDDD"/>
            </a:solidFill>
            <a:ln w="9525">
              <a:solidFill>
                <a:schemeClr val="tx1"/>
              </a:solidFill>
              <a:miter lim="800000"/>
              <a:headEnd/>
              <a:tailEnd/>
            </a:ln>
          </p:spPr>
          <p:txBody>
            <a:bodyPr wrap="square">
              <a:spAutoFit/>
            </a:bodyPr>
            <a:lstStyle/>
            <a:p>
              <a:pPr algn="ctr"/>
              <a:r>
                <a:rPr lang="de-DE" sz="1000" dirty="0"/>
                <a:t>abstract </a:t>
              </a:r>
              <a:r>
                <a:rPr lang="de-DE" sz="1000" dirty="0" smtClean="0"/>
                <a:t>extension</a:t>
              </a:r>
            </a:p>
            <a:p>
              <a:pPr algn="ctr"/>
              <a:r>
                <a:rPr lang="de-DE" sz="1000" dirty="0" smtClean="0"/>
                <a:t>categories</a:t>
              </a:r>
              <a:endParaRPr lang="de-DE" sz="1000" dirty="0"/>
            </a:p>
          </p:txBody>
        </p:sp>
        <p:sp>
          <p:nvSpPr>
            <p:cNvPr id="7" name="Text Box 6"/>
            <p:cNvSpPr txBox="1">
              <a:spLocks noChangeArrowheads="1"/>
            </p:cNvSpPr>
            <p:nvPr/>
          </p:nvSpPr>
          <p:spPr bwMode="auto">
            <a:xfrm>
              <a:off x="36957000" y="30861001"/>
              <a:ext cx="9148194" cy="2080571"/>
            </a:xfrm>
            <a:prstGeom prst="rect">
              <a:avLst/>
            </a:prstGeom>
            <a:solidFill>
              <a:schemeClr val="bg1"/>
            </a:solidFill>
            <a:ln w="9525">
              <a:solidFill>
                <a:schemeClr val="tx1"/>
              </a:solidFill>
              <a:miter lim="800000"/>
              <a:headEnd/>
              <a:tailEnd/>
            </a:ln>
          </p:spPr>
          <p:txBody>
            <a:bodyPr wrap="square">
              <a:spAutoFit/>
            </a:bodyPr>
            <a:lstStyle/>
            <a:p>
              <a:pPr algn="ctr"/>
              <a:r>
                <a:rPr lang="de-DE" sz="1000" dirty="0" smtClean="0"/>
                <a:t>Possible future </a:t>
              </a:r>
            </a:p>
            <a:p>
              <a:pPr algn="ctr"/>
              <a:r>
                <a:rPr lang="de-DE" sz="1000" dirty="0" smtClean="0"/>
                <a:t>extensions</a:t>
              </a:r>
              <a:endParaRPr lang="de-DE" sz="1000" dirty="0"/>
            </a:p>
          </p:txBody>
        </p:sp>
        <p:sp>
          <p:nvSpPr>
            <p:cNvPr id="8" name="Text Box 7"/>
            <p:cNvSpPr txBox="1">
              <a:spLocks noChangeArrowheads="1"/>
            </p:cNvSpPr>
            <p:nvPr/>
          </p:nvSpPr>
          <p:spPr bwMode="auto">
            <a:xfrm>
              <a:off x="4465318" y="29672282"/>
              <a:ext cx="5188602" cy="1920525"/>
            </a:xfrm>
            <a:prstGeom prst="rect">
              <a:avLst/>
            </a:prstGeom>
            <a:noFill/>
            <a:ln w="9525">
              <a:noFill/>
              <a:miter lim="800000"/>
              <a:headEnd/>
              <a:tailEnd/>
            </a:ln>
          </p:spPr>
          <p:txBody>
            <a:bodyPr wrap="none">
              <a:spAutoFit/>
            </a:bodyPr>
            <a:lstStyle/>
            <a:p>
              <a:r>
                <a:rPr lang="de-DE"/>
                <a:t>Legend:</a:t>
              </a:r>
              <a:endParaRPr lang="de-DE" b="0"/>
            </a:p>
          </p:txBody>
        </p:sp>
        <p:sp>
          <p:nvSpPr>
            <p:cNvPr id="10" name="Text Box 5"/>
            <p:cNvSpPr txBox="1">
              <a:spLocks noChangeArrowheads="1"/>
            </p:cNvSpPr>
            <p:nvPr/>
          </p:nvSpPr>
          <p:spPr bwMode="auto">
            <a:xfrm>
              <a:off x="17373598" y="30937202"/>
              <a:ext cx="8868726" cy="2080571"/>
            </a:xfrm>
            <a:prstGeom prst="rect">
              <a:avLst/>
            </a:prstGeom>
            <a:solidFill>
              <a:srgbClr val="009242"/>
            </a:solidFill>
            <a:ln w="9525">
              <a:solidFill>
                <a:schemeClr val="tx1"/>
              </a:solidFill>
              <a:miter lim="800000"/>
              <a:headEnd/>
              <a:tailEnd/>
            </a:ln>
          </p:spPr>
          <p:txBody>
            <a:bodyPr wrap="square">
              <a:spAutoFit/>
            </a:bodyPr>
            <a:lstStyle/>
            <a:p>
              <a:pPr algn="ctr"/>
              <a:r>
                <a:rPr lang="de-DE" sz="1000" dirty="0" smtClean="0">
                  <a:solidFill>
                    <a:schemeClr val="bg1"/>
                  </a:solidFill>
                  <a:effectLst>
                    <a:outerShdw blurRad="38100" dist="38100" dir="2700000" algn="tl">
                      <a:srgbClr val="000000">
                        <a:alpha val="43137"/>
                      </a:srgbClr>
                    </a:outerShdw>
                  </a:effectLst>
                </a:rPr>
                <a:t>OGC CF-netCDF </a:t>
              </a:r>
              <a:r>
                <a:rPr lang="de-DE" sz="1000" dirty="0">
                  <a:solidFill>
                    <a:schemeClr val="bg1"/>
                  </a:solidFill>
                  <a:effectLst>
                    <a:outerShdw blurRad="38100" dist="38100" dir="2700000" algn="tl">
                      <a:srgbClr val="000000">
                        <a:alpha val="43137"/>
                      </a:srgbClr>
                    </a:outerShdw>
                  </a:effectLst>
                </a:rPr>
                <a:t>1.0</a:t>
              </a:r>
              <a:br>
                <a:rPr lang="de-DE" sz="1000" dirty="0">
                  <a:solidFill>
                    <a:schemeClr val="bg1"/>
                  </a:solidFill>
                  <a:effectLst>
                    <a:outerShdw blurRad="38100" dist="38100" dir="2700000" algn="tl">
                      <a:srgbClr val="000000">
                        <a:alpha val="43137"/>
                      </a:srgbClr>
                    </a:outerShdw>
                  </a:effectLst>
                </a:rPr>
              </a:br>
              <a:r>
                <a:rPr lang="de-DE" sz="1000" dirty="0" smtClean="0">
                  <a:solidFill>
                    <a:schemeClr val="bg1"/>
                  </a:solidFill>
                  <a:effectLst>
                    <a:outerShdw blurRad="38100" dist="38100" dir="2700000" algn="tl">
                      <a:srgbClr val="000000">
                        <a:alpha val="43137"/>
                      </a:srgbClr>
                    </a:outerShdw>
                  </a:effectLst>
                </a:rPr>
                <a:t>as of January 2011</a:t>
              </a:r>
            </a:p>
          </p:txBody>
        </p:sp>
        <p:sp>
          <p:nvSpPr>
            <p:cNvPr id="82" name="Rectangle 117"/>
            <p:cNvSpPr>
              <a:spLocks noChangeArrowheads="1"/>
            </p:cNvSpPr>
            <p:nvPr/>
          </p:nvSpPr>
          <p:spPr bwMode="auto">
            <a:xfrm>
              <a:off x="4419600" y="29794200"/>
              <a:ext cx="42245280" cy="3672842"/>
            </a:xfrm>
            <a:prstGeom prst="rect">
              <a:avLst/>
            </a:prstGeom>
            <a:noFill/>
            <a:ln w="9525" algn="ctr">
              <a:solidFill>
                <a:schemeClr val="tx1"/>
              </a:solidFill>
              <a:round/>
              <a:headEnd/>
              <a:tailEnd/>
            </a:ln>
          </p:spPr>
          <p:txBody>
            <a:bodyPr lIns="496349" tIns="248175" rIns="496349" bIns="248175"/>
            <a:lstStyle/>
            <a:p>
              <a:pPr>
                <a:buClr>
                  <a:srgbClr val="000000"/>
                </a:buClr>
                <a:buSzPct val="100000"/>
                <a:buFont typeface="Times New Roman" pitchFamily="18" charset="0"/>
                <a:buNone/>
              </a:pPr>
              <a:endParaRPr lang="en-US" sz="1000" dirty="0">
                <a:solidFill>
                  <a:schemeClr val="bg1"/>
                </a:solidFill>
                <a:latin typeface="CG Times" charset="0"/>
              </a:endParaRPr>
            </a:p>
          </p:txBody>
        </p:sp>
        <p:sp>
          <p:nvSpPr>
            <p:cNvPr id="238" name="Text Box 5"/>
            <p:cNvSpPr txBox="1">
              <a:spLocks noChangeArrowheads="1"/>
            </p:cNvSpPr>
            <p:nvPr/>
          </p:nvSpPr>
          <p:spPr bwMode="auto">
            <a:xfrm>
              <a:off x="27127202" y="30205682"/>
              <a:ext cx="8868726" cy="2880788"/>
            </a:xfrm>
            <a:prstGeom prst="rect">
              <a:avLst/>
            </a:prstGeom>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de-DE" sz="1000" dirty="0" smtClean="0"/>
                <a:t>Extension under development by OGC CF-netCDF SWG</a:t>
              </a:r>
            </a:p>
          </p:txBody>
        </p:sp>
      </p:grpSp>
      <p:sp>
        <p:nvSpPr>
          <p:cNvPr id="240" name="TextBox 239"/>
          <p:cNvSpPr txBox="1"/>
          <p:nvPr/>
        </p:nvSpPr>
        <p:spPr>
          <a:xfrm>
            <a:off x="1108131" y="87923"/>
            <a:ext cx="6969311" cy="740283"/>
          </a:xfrm>
          <a:prstGeom prst="rect">
            <a:avLst/>
          </a:prstGeom>
          <a:noFill/>
        </p:spPr>
        <p:txBody>
          <a:bodyPr wrap="none" lIns="16843" tIns="8422" rIns="16843" bIns="8422" rtlCol="0">
            <a:spAutoFit/>
          </a:bodyPr>
          <a:lstStyle/>
          <a:p>
            <a:pPr algn="ctr"/>
            <a:r>
              <a:rPr lang="en-US" sz="2700" dirty="0" smtClean="0"/>
              <a:t>Status of CF-</a:t>
            </a:r>
            <a:r>
              <a:rPr lang="en-US" sz="2700" dirty="0" err="1" smtClean="0"/>
              <a:t>netCDF</a:t>
            </a:r>
            <a:r>
              <a:rPr lang="en-US" sz="2700" dirty="0" smtClean="0"/>
              <a:t> OGC Standards Development</a:t>
            </a:r>
            <a:br>
              <a:rPr lang="en-US" sz="2700" dirty="0" smtClean="0"/>
            </a:br>
            <a:r>
              <a:rPr lang="en-US" sz="1000" dirty="0" smtClean="0">
                <a:latin typeface="Times New Roman" pitchFamily="18" charset="0"/>
                <a:cs typeface="Times New Roman" pitchFamily="18" charset="0"/>
              </a:rPr>
              <a:t>Stefano </a:t>
            </a:r>
            <a:r>
              <a:rPr lang="en-US" sz="1000" dirty="0" err="1" smtClean="0">
                <a:latin typeface="Times New Roman" pitchFamily="18" charset="0"/>
                <a:cs typeface="Times New Roman" pitchFamily="18" charset="0"/>
              </a:rPr>
              <a:t>Nativi</a:t>
            </a:r>
            <a:r>
              <a:rPr lang="en-US" sz="1000" dirty="0" smtClean="0">
                <a:latin typeface="Times New Roman" pitchFamily="18" charset="0"/>
                <a:cs typeface="Times New Roman" pitchFamily="18" charset="0"/>
              </a:rPr>
              <a:t>, Italian National Research Council, Institute of Methodologies for Environmental Analysis, Prato, Italy</a:t>
            </a:r>
          </a:p>
          <a:p>
            <a:pPr algn="ctr"/>
            <a:r>
              <a:rPr lang="en-US" sz="1000" dirty="0" smtClean="0">
                <a:latin typeface="Times New Roman" pitchFamily="18" charset="0"/>
                <a:cs typeface="Times New Roman" pitchFamily="18" charset="0"/>
              </a:rPr>
              <a:t>Ben </a:t>
            </a:r>
            <a:r>
              <a:rPr lang="en-US" sz="1000" dirty="0" err="1" smtClean="0">
                <a:latin typeface="Times New Roman" pitchFamily="18" charset="0"/>
                <a:cs typeface="Times New Roman" pitchFamily="18" charset="0"/>
              </a:rPr>
              <a:t>Domenico</a:t>
            </a:r>
            <a:r>
              <a:rPr lang="en-US" sz="1000" dirty="0" smtClean="0">
                <a:latin typeface="Times New Roman" pitchFamily="18" charset="0"/>
                <a:cs typeface="Times New Roman" pitchFamily="18" charset="0"/>
              </a:rPr>
              <a:t>, </a:t>
            </a:r>
            <a:r>
              <a:rPr lang="en-US" sz="1000" dirty="0" err="1" smtClean="0">
                <a:latin typeface="Times New Roman" pitchFamily="18" charset="0"/>
                <a:cs typeface="Times New Roman" pitchFamily="18" charset="0"/>
              </a:rPr>
              <a:t>Unidata</a:t>
            </a:r>
            <a:r>
              <a:rPr lang="en-US" sz="1000" dirty="0" smtClean="0">
                <a:latin typeface="Times New Roman" pitchFamily="18" charset="0"/>
                <a:cs typeface="Times New Roman" pitchFamily="18" charset="0"/>
              </a:rPr>
              <a:t> Program Center, University Corporation for Atmospheric Research, Boulder, USA</a:t>
            </a:r>
            <a:endParaRPr lang="en-US" sz="2700" dirty="0" smtClean="0">
              <a:latin typeface="Times New Roman" pitchFamily="18" charset="0"/>
              <a:cs typeface="Times New Roman" pitchFamily="18" charset="0"/>
            </a:endParaRPr>
          </a:p>
        </p:txBody>
      </p:sp>
      <p:cxnSp>
        <p:nvCxnSpPr>
          <p:cNvPr id="85" name="Elbow Connector 84"/>
          <p:cNvCxnSpPr>
            <a:stCxn id="21" idx="1"/>
            <a:endCxn id="28" idx="1"/>
          </p:cNvCxnSpPr>
          <p:nvPr/>
        </p:nvCxnSpPr>
        <p:spPr>
          <a:xfrm rot="10800000" flipV="1">
            <a:off x="1194386" y="4194920"/>
            <a:ext cx="41118" cy="827088"/>
          </a:xfrm>
          <a:prstGeom prst="bentConnector3">
            <a:avLst>
              <a:gd name="adj1" fmla="val 65596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22" idx="1"/>
            <a:endCxn id="28" idx="1"/>
          </p:cNvCxnSpPr>
          <p:nvPr/>
        </p:nvCxnSpPr>
        <p:spPr>
          <a:xfrm rot="10800000" flipH="1" flipV="1">
            <a:off x="1151768" y="4544170"/>
            <a:ext cx="42617" cy="477838"/>
          </a:xfrm>
          <a:prstGeom prst="bentConnector3">
            <a:avLst>
              <a:gd name="adj1" fmla="val -43614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Elbow Connector 89"/>
          <p:cNvCxnSpPr>
            <a:stCxn id="24" idx="1"/>
            <a:endCxn id="29" idx="1"/>
          </p:cNvCxnSpPr>
          <p:nvPr/>
        </p:nvCxnSpPr>
        <p:spPr>
          <a:xfrm rot="10800000" flipV="1">
            <a:off x="2888817" y="4194919"/>
            <a:ext cx="116196" cy="835025"/>
          </a:xfrm>
          <a:prstGeom prst="bentConnector3">
            <a:avLst>
              <a:gd name="adj1" fmla="val 29673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Elbow Connector 92"/>
          <p:cNvCxnSpPr>
            <a:stCxn id="25" idx="1"/>
            <a:endCxn id="29" idx="1"/>
          </p:cNvCxnSpPr>
          <p:nvPr/>
        </p:nvCxnSpPr>
        <p:spPr>
          <a:xfrm rot="10800000" flipV="1">
            <a:off x="2888817" y="4536233"/>
            <a:ext cx="91752" cy="493712"/>
          </a:xfrm>
          <a:prstGeom prst="bentConnector3">
            <a:avLst>
              <a:gd name="adj1" fmla="val 34915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Elbow Connector 95"/>
          <p:cNvCxnSpPr>
            <a:stCxn id="66" idx="3"/>
            <a:endCxn id="24" idx="3"/>
          </p:cNvCxnSpPr>
          <p:nvPr/>
        </p:nvCxnSpPr>
        <p:spPr>
          <a:xfrm>
            <a:off x="3222786" y="2181970"/>
            <a:ext cx="106328" cy="2012950"/>
          </a:xfrm>
          <a:prstGeom prst="bentConnector3">
            <a:avLst>
              <a:gd name="adj1" fmla="val 31499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Elbow Connector 98"/>
          <p:cNvCxnSpPr>
            <a:stCxn id="64" idx="3"/>
            <a:endCxn id="24" idx="3"/>
          </p:cNvCxnSpPr>
          <p:nvPr/>
        </p:nvCxnSpPr>
        <p:spPr>
          <a:xfrm>
            <a:off x="3097214" y="2486770"/>
            <a:ext cx="231900" cy="1708150"/>
          </a:xfrm>
          <a:prstGeom prst="bentConnector3">
            <a:avLst>
              <a:gd name="adj1" fmla="val 19857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Elbow Connector 101"/>
          <p:cNvCxnSpPr>
            <a:stCxn id="62" idx="3"/>
            <a:endCxn id="24" idx="3"/>
          </p:cNvCxnSpPr>
          <p:nvPr/>
        </p:nvCxnSpPr>
        <p:spPr>
          <a:xfrm>
            <a:off x="3038995" y="2791570"/>
            <a:ext cx="290119" cy="1403350"/>
          </a:xfrm>
          <a:prstGeom prst="bentConnector3">
            <a:avLst>
              <a:gd name="adj1" fmla="val 17879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23" idx="3"/>
            <a:endCxn id="24" idx="3"/>
          </p:cNvCxnSpPr>
          <p:nvPr/>
        </p:nvCxnSpPr>
        <p:spPr>
          <a:xfrm flipH="1">
            <a:off x="3329114" y="3181010"/>
            <a:ext cx="23686" cy="1013910"/>
          </a:xfrm>
          <a:prstGeom prst="bentConnector3">
            <a:avLst>
              <a:gd name="adj1" fmla="val -78473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Elbow Connector 108"/>
          <p:cNvCxnSpPr>
            <a:stCxn id="47" idx="3"/>
            <a:endCxn id="24" idx="3"/>
          </p:cNvCxnSpPr>
          <p:nvPr/>
        </p:nvCxnSpPr>
        <p:spPr>
          <a:xfrm>
            <a:off x="2945451" y="3574208"/>
            <a:ext cx="383663" cy="620712"/>
          </a:xfrm>
          <a:prstGeom prst="bentConnector3">
            <a:avLst>
              <a:gd name="adj1" fmla="val 159584"/>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Elbow Connector 112"/>
          <p:cNvCxnSpPr>
            <a:stCxn id="23" idx="3"/>
            <a:endCxn id="24" idx="3"/>
          </p:cNvCxnSpPr>
          <p:nvPr/>
        </p:nvCxnSpPr>
        <p:spPr>
          <a:xfrm flipH="1">
            <a:off x="3329114" y="3181010"/>
            <a:ext cx="23686" cy="1013910"/>
          </a:xfrm>
          <a:prstGeom prst="bentConnector3">
            <a:avLst>
              <a:gd name="adj1" fmla="val -820810"/>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Focus in OGC</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CF extension to OGC </a:t>
            </a:r>
            <a:r>
              <a:rPr lang="en-US" dirty="0" err="1" smtClean="0"/>
              <a:t>netCDF</a:t>
            </a:r>
            <a:r>
              <a:rPr lang="en-US" dirty="0" smtClean="0"/>
              <a:t> core spec</a:t>
            </a:r>
          </a:p>
          <a:p>
            <a:r>
              <a:rPr lang="en-US" dirty="0" smtClean="0"/>
              <a:t>CF-netCDF extension to WCS core spec</a:t>
            </a:r>
          </a:p>
          <a:p>
            <a:r>
              <a:rPr lang="en-US" dirty="0" smtClean="0"/>
              <a:t>Enhanced data model (netCDF4) extension to netCDF core spec</a:t>
            </a:r>
          </a:p>
          <a:p>
            <a:r>
              <a:rPr lang="en-US" dirty="0" smtClean="0"/>
              <a:t>CSML and CDM/CF Feature Types</a:t>
            </a:r>
          </a:p>
          <a:p>
            <a:r>
              <a:rPr lang="en-US" dirty="0" smtClean="0"/>
              <a:t>Hosting September OGC Technical Committee Meetings</a:t>
            </a:r>
          </a:p>
          <a:p>
            <a:pPr>
              <a:buNone/>
            </a:pP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01"/>
            <a:ext cx="8229600" cy="1143000"/>
          </a:xfrm>
        </p:spPr>
        <p:txBody>
          <a:bodyPr/>
          <a:lstStyle/>
          <a:p>
            <a:r>
              <a:rPr lang="en-US" dirty="0" smtClean="0"/>
              <a:t>So What?</a:t>
            </a:r>
            <a:endParaRPr lang="en-US" dirty="0"/>
          </a:p>
        </p:txBody>
      </p:sp>
      <p:sp>
        <p:nvSpPr>
          <p:cNvPr id="3" name="Content Placeholder 2"/>
          <p:cNvSpPr>
            <a:spLocks noGrp="1"/>
          </p:cNvSpPr>
          <p:nvPr>
            <p:ph idx="1"/>
          </p:nvPr>
        </p:nvSpPr>
        <p:spPr>
          <a:xfrm>
            <a:off x="457200" y="1219200"/>
            <a:ext cx="8229600" cy="5257800"/>
          </a:xfrm>
        </p:spPr>
        <p:txBody>
          <a:bodyPr>
            <a:normAutofit fontScale="85000" lnSpcReduction="10000"/>
          </a:bodyPr>
          <a:lstStyle/>
          <a:p>
            <a:r>
              <a:rPr lang="en-US" dirty="0" smtClean="0"/>
              <a:t>Activities foster awareness and adoption of Unidata infrastructure</a:t>
            </a:r>
          </a:p>
          <a:p>
            <a:r>
              <a:rPr lang="en-US" dirty="0" smtClean="0"/>
              <a:t>More data systems compatible with Unidata tools and services</a:t>
            </a:r>
          </a:p>
          <a:p>
            <a:r>
              <a:rPr lang="en-US" dirty="0" smtClean="0"/>
              <a:t>More data from different, organizations, disciplines, and regions discoverable – with documentation and in usable forms</a:t>
            </a:r>
          </a:p>
          <a:p>
            <a:r>
              <a:rPr lang="en-US" dirty="0" smtClean="0"/>
              <a:t>Some organizations, e.g., in European Union, required by law to use standard-compliant software </a:t>
            </a:r>
          </a:p>
          <a:p>
            <a:r>
              <a:rPr lang="en-US" dirty="0" smtClean="0"/>
              <a:t>Valuable international collaborations on development of tools and provision of services</a:t>
            </a:r>
          </a:p>
          <a:p>
            <a:r>
              <a:rPr lang="en-US" dirty="0" smtClean="0"/>
              <a:t>New opportunities and work paradigms possible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a:t>
            </a:r>
          </a:p>
          <a:p>
            <a:r>
              <a:rPr lang="en-US" dirty="0" smtClean="0"/>
              <a:t>Relationship to </a:t>
            </a:r>
            <a:r>
              <a:rPr lang="en-US" dirty="0" err="1" smtClean="0"/>
              <a:t>Unidata</a:t>
            </a:r>
            <a:r>
              <a:rPr lang="en-US" dirty="0" smtClean="0"/>
              <a:t> 2013 Proposal</a:t>
            </a:r>
          </a:p>
          <a:p>
            <a:r>
              <a:rPr lang="en-US" dirty="0" smtClean="0"/>
              <a:t>Collaborating Communities</a:t>
            </a:r>
          </a:p>
          <a:p>
            <a:r>
              <a:rPr lang="en-US" dirty="0" smtClean="0"/>
              <a:t>Recent Progress</a:t>
            </a:r>
          </a:p>
          <a:p>
            <a:r>
              <a:rPr lang="en-US" dirty="0" smtClean="0"/>
              <a:t>Current Focus</a:t>
            </a:r>
          </a:p>
          <a:p>
            <a:r>
              <a:rPr lang="en-US" dirty="0" smtClean="0"/>
              <a:t>Future Directions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New Possibility: </a:t>
            </a:r>
            <a:br>
              <a:rPr lang="en-US" dirty="0" smtClean="0"/>
            </a:br>
            <a:r>
              <a:rPr lang="en-US" dirty="0" smtClean="0"/>
              <a:t>Data Interactive Publications</a:t>
            </a:r>
            <a:endParaRPr lang="en-US" dirty="0"/>
          </a:p>
        </p:txBody>
      </p:sp>
      <p:sp>
        <p:nvSpPr>
          <p:cNvPr id="3" name="Content Placeholder 2"/>
          <p:cNvSpPr>
            <a:spLocks noGrp="1"/>
          </p:cNvSpPr>
          <p:nvPr>
            <p:ph idx="1"/>
          </p:nvPr>
        </p:nvSpPr>
        <p:spPr>
          <a:xfrm>
            <a:off x="457200" y="1295400"/>
            <a:ext cx="8229600" cy="5334000"/>
          </a:xfrm>
        </p:spPr>
        <p:txBody>
          <a:bodyPr>
            <a:normAutofit fontScale="85000" lnSpcReduction="10000"/>
          </a:bodyPr>
          <a:lstStyle/>
          <a:p>
            <a:r>
              <a:rPr lang="en-US" dirty="0" smtClean="0"/>
              <a:t>Publications are the valued “exchange medium” of the academic community</a:t>
            </a:r>
          </a:p>
          <a:p>
            <a:r>
              <a:rPr lang="en-US" dirty="0" smtClean="0"/>
              <a:t>Data citation (for transparency, reproducibility, etc.) is an emerging issue for scientific publications</a:t>
            </a:r>
          </a:p>
          <a:p>
            <a:r>
              <a:rPr lang="en-US" dirty="0" smtClean="0"/>
              <a:t>Data access and analysis are the basis of nearly all those publications</a:t>
            </a:r>
          </a:p>
          <a:p>
            <a:r>
              <a:rPr lang="en-US" dirty="0" smtClean="0"/>
              <a:t>In the present technological environment, can we bridge the gap between the publications and the data analysis?</a:t>
            </a:r>
          </a:p>
          <a:p>
            <a:r>
              <a:rPr lang="en-US" dirty="0" smtClean="0"/>
              <a:t>Having data and processing on same system is efficient.</a:t>
            </a:r>
          </a:p>
          <a:p>
            <a:r>
              <a:rPr lang="en-US" dirty="0" smtClean="0"/>
              <a:t>Will this work in an era of server side (cloud?) computing and mobile client devices?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GoogleWikiPublication.jpg"/>
          <p:cNvPicPr>
            <a:picLocks noChangeAspect="1"/>
          </p:cNvPicPr>
          <p:nvPr/>
        </p:nvPicPr>
        <p:blipFill>
          <a:blip r:embed="rId3" cstate="print"/>
          <a:stretch>
            <a:fillRect/>
          </a:stretch>
        </p:blipFill>
        <p:spPr>
          <a:xfrm>
            <a:off x="1371600" y="55243"/>
            <a:ext cx="6704009" cy="6096482"/>
          </a:xfrm>
          <a:prstGeom prst="rect">
            <a:avLst/>
          </a:prstGeom>
          <a:ln w="19050">
            <a:solidFill>
              <a:schemeClr val="accent2"/>
            </a:solidFill>
          </a:ln>
        </p:spPr>
      </p:pic>
      <p:sp>
        <p:nvSpPr>
          <p:cNvPr id="53" name="Oval 52"/>
          <p:cNvSpPr/>
          <p:nvPr/>
        </p:nvSpPr>
        <p:spPr>
          <a:xfrm>
            <a:off x="3072581" y="2362200"/>
            <a:ext cx="5299587" cy="3812917"/>
          </a:xfrm>
          <a:prstGeom prst="ellipse">
            <a:avLst/>
          </a:prstGeom>
          <a:solidFill>
            <a:srgbClr val="C5C5C5">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p:cNvSpPr>
            <a:spLocks noGrp="1" noChangeArrowheads="1"/>
          </p:cNvSpPr>
          <p:nvPr>
            <p:ph type="title"/>
          </p:nvPr>
        </p:nvSpPr>
        <p:spPr>
          <a:xfrm>
            <a:off x="0" y="0"/>
            <a:ext cx="9144000" cy="762000"/>
          </a:xfrm>
        </p:spPr>
        <p:txBody>
          <a:bodyPr>
            <a:normAutofit/>
          </a:bodyPr>
          <a:lstStyle/>
          <a:p>
            <a:r>
              <a:rPr lang="en-US" sz="3600" dirty="0" smtClean="0"/>
              <a:t>Data Interactive Publications</a:t>
            </a:r>
          </a:p>
        </p:txBody>
      </p:sp>
      <p:sp>
        <p:nvSpPr>
          <p:cNvPr id="53252" name="AutoShape 4"/>
          <p:cNvSpPr>
            <a:spLocks noChangeArrowheads="1"/>
          </p:cNvSpPr>
          <p:nvPr/>
        </p:nvSpPr>
        <p:spPr bwMode="auto">
          <a:xfrm>
            <a:off x="614926" y="2750537"/>
            <a:ext cx="2383094" cy="795639"/>
          </a:xfrm>
          <a:prstGeom prst="roundRect">
            <a:avLst>
              <a:gd name="adj" fmla="val 16667"/>
            </a:avLst>
          </a:prstGeom>
          <a:solidFill>
            <a:srgbClr val="25A731"/>
          </a:solidFill>
          <a:ln w="38100">
            <a:solidFill>
              <a:schemeClr val="bg2"/>
            </a:solidFill>
            <a:round/>
            <a:headEnd/>
            <a:tailEnd type="none" w="lg" len="lg"/>
          </a:ln>
          <a:effectLst/>
        </p:spPr>
        <p:txBody>
          <a:bodyPr wrap="none" anchor="ctr"/>
          <a:lstStyle/>
          <a:p>
            <a:pPr algn="ctr" eaLnBrk="0" hangingPunct="0">
              <a:defRPr/>
            </a:pPr>
            <a:r>
              <a:rPr lang="en-US" b="1" dirty="0" smtClean="0">
                <a:effectLst>
                  <a:outerShdw blurRad="38100" dist="38100" dir="2700000" algn="tl">
                    <a:srgbClr val="FFFFFF"/>
                  </a:outerShdw>
                </a:effectLst>
                <a:latin typeface="Times New Roman" pitchFamily="18" charset="0"/>
              </a:rPr>
              <a:t>GIS clients:</a:t>
            </a:r>
            <a:br>
              <a:rPr lang="en-US" b="1" dirty="0" smtClean="0">
                <a:effectLst>
                  <a:outerShdw blurRad="38100" dist="38100" dir="2700000" algn="tl">
                    <a:srgbClr val="FFFFFF"/>
                  </a:outerShdw>
                </a:effectLst>
                <a:latin typeface="Times New Roman" pitchFamily="18" charset="0"/>
              </a:rPr>
            </a:br>
            <a:r>
              <a:rPr lang="en-US" sz="1600" b="1" dirty="0" err="1" smtClean="0">
                <a:effectLst>
                  <a:outerShdw blurRad="38100" dist="38100" dir="2700000" algn="tl">
                    <a:srgbClr val="FFFFFF"/>
                  </a:outerShdw>
                </a:effectLst>
                <a:latin typeface="Times New Roman" pitchFamily="18" charset="0"/>
              </a:rPr>
              <a:t>arcGIS</a:t>
            </a:r>
            <a:r>
              <a:rPr lang="en-US" sz="1600" b="1" dirty="0" smtClean="0">
                <a:effectLst>
                  <a:outerShdw blurRad="38100" dist="38100" dir="2700000" algn="tl">
                    <a:srgbClr val="FFFFFF"/>
                  </a:outerShdw>
                </a:effectLst>
                <a:latin typeface="Times New Roman" pitchFamily="18" charset="0"/>
              </a:rPr>
              <a:t>, IDL, </a:t>
            </a:r>
            <a:br>
              <a:rPr lang="en-US" sz="1600" b="1" dirty="0" smtClean="0">
                <a:effectLst>
                  <a:outerShdw blurRad="38100" dist="38100" dir="2700000" algn="tl">
                    <a:srgbClr val="FFFFFF"/>
                  </a:outerShdw>
                </a:effectLst>
                <a:latin typeface="Times New Roman" pitchFamily="18" charset="0"/>
              </a:rPr>
            </a:br>
            <a:r>
              <a:rPr lang="en-US" sz="1600" b="1" dirty="0" err="1" smtClean="0">
                <a:effectLst>
                  <a:outerShdw blurRad="38100" dist="38100" dir="2700000" algn="tl">
                    <a:srgbClr val="FFFFFF"/>
                  </a:outerShdw>
                </a:effectLst>
                <a:latin typeface="Times New Roman" pitchFamily="18" charset="0"/>
              </a:rPr>
              <a:t>Matlab</a:t>
            </a:r>
            <a:r>
              <a:rPr lang="en-US" sz="1600" b="1" dirty="0" smtClean="0">
                <a:effectLst>
                  <a:outerShdw blurRad="38100" dist="38100" dir="2700000" algn="tl">
                    <a:srgbClr val="FFFFFF"/>
                  </a:outerShdw>
                </a:effectLst>
                <a:latin typeface="Times New Roman" pitchFamily="18" charset="0"/>
              </a:rPr>
              <a:t>, etc.</a:t>
            </a:r>
            <a:endParaRPr lang="en-US" sz="1600" b="1" dirty="0">
              <a:effectLst>
                <a:outerShdw blurRad="38100" dist="38100" dir="2700000" algn="tl">
                  <a:srgbClr val="FFFFFF"/>
                </a:outerShdw>
              </a:effectLst>
              <a:latin typeface="Times New Roman" pitchFamily="18" charset="0"/>
            </a:endParaRPr>
          </a:p>
        </p:txBody>
      </p:sp>
      <p:sp>
        <p:nvSpPr>
          <p:cNvPr id="53253" name="AutoShape 5"/>
          <p:cNvSpPr>
            <a:spLocks noChangeArrowheads="1"/>
          </p:cNvSpPr>
          <p:nvPr/>
        </p:nvSpPr>
        <p:spPr bwMode="auto">
          <a:xfrm>
            <a:off x="5315155" y="2726194"/>
            <a:ext cx="2383094" cy="822545"/>
          </a:xfrm>
          <a:prstGeom prst="roundRect">
            <a:avLst>
              <a:gd name="adj" fmla="val 16667"/>
            </a:avLst>
          </a:prstGeom>
          <a:solidFill>
            <a:schemeClr val="accent1"/>
          </a:solidFill>
          <a:ln w="38100">
            <a:solidFill>
              <a:schemeClr val="bg2"/>
            </a:solidFill>
            <a:round/>
            <a:headEnd/>
            <a:tailEnd type="none" w="lg" len="lg"/>
          </a:ln>
          <a:effectLst/>
        </p:spPr>
        <p:txBody>
          <a:bodyPr wrap="none" anchor="ctr"/>
          <a:lstStyle/>
          <a:p>
            <a:pPr algn="ctr" eaLnBrk="0" hangingPunct="0">
              <a:defRPr/>
            </a:pPr>
            <a:r>
              <a:rPr lang="en-US" b="1" dirty="0" smtClean="0">
                <a:effectLst>
                  <a:outerShdw blurRad="38100" dist="38100" dir="2700000" algn="tl">
                    <a:srgbClr val="FFFFFF"/>
                  </a:outerShdw>
                </a:effectLst>
                <a:latin typeface="Times New Roman" pitchFamily="18" charset="0"/>
              </a:rPr>
              <a:t>Unidata clients:</a:t>
            </a:r>
            <a:br>
              <a:rPr lang="en-US" b="1" dirty="0" smtClean="0">
                <a:effectLst>
                  <a:outerShdw blurRad="38100" dist="38100" dir="2700000" algn="tl">
                    <a:srgbClr val="FFFFFF"/>
                  </a:outerShdw>
                </a:effectLst>
                <a:latin typeface="Times New Roman" pitchFamily="18" charset="0"/>
              </a:rPr>
            </a:br>
            <a:r>
              <a:rPr lang="en-US" sz="1600" b="1" dirty="0" smtClean="0">
                <a:effectLst>
                  <a:outerShdw blurRad="38100" dist="38100" dir="2700000" algn="tl">
                    <a:srgbClr val="FFFFFF"/>
                  </a:outerShdw>
                </a:effectLst>
                <a:latin typeface="Times New Roman" pitchFamily="18" charset="0"/>
              </a:rPr>
              <a:t>IDV, </a:t>
            </a:r>
            <a:r>
              <a:rPr lang="en-US" sz="1600" b="1" dirty="0" err="1" smtClean="0">
                <a:effectLst>
                  <a:outerShdw blurRad="38100" dist="38100" dir="2700000" algn="tl">
                    <a:srgbClr val="FFFFFF"/>
                  </a:outerShdw>
                </a:effectLst>
                <a:latin typeface="Times New Roman" pitchFamily="18" charset="0"/>
              </a:rPr>
              <a:t>McIDAS</a:t>
            </a:r>
            <a:r>
              <a:rPr lang="en-US" sz="1600" b="1" dirty="0" smtClean="0">
                <a:effectLst>
                  <a:outerShdw blurRad="38100" dist="38100" dir="2700000" algn="tl">
                    <a:srgbClr val="FFFFFF"/>
                  </a:outerShdw>
                </a:effectLst>
                <a:latin typeface="Times New Roman" pitchFamily="18" charset="0"/>
              </a:rPr>
              <a:t>, </a:t>
            </a:r>
          </a:p>
          <a:p>
            <a:pPr algn="ctr" eaLnBrk="0" hangingPunct="0">
              <a:defRPr/>
            </a:pPr>
            <a:r>
              <a:rPr lang="en-US" sz="1600" b="1" dirty="0" smtClean="0">
                <a:effectLst>
                  <a:outerShdw blurRad="38100" dist="38100" dir="2700000" algn="tl">
                    <a:srgbClr val="FFFFFF"/>
                  </a:outerShdw>
                </a:effectLst>
                <a:latin typeface="Times New Roman" pitchFamily="18" charset="0"/>
              </a:rPr>
              <a:t>GEMPAK, AWIPS</a:t>
            </a:r>
            <a:endParaRPr lang="en-US" sz="1600" b="1" dirty="0">
              <a:effectLst>
                <a:outerShdw blurRad="38100" dist="38100" dir="2700000" algn="tl">
                  <a:srgbClr val="FFFFFF"/>
                </a:outerShdw>
              </a:effectLst>
              <a:latin typeface="Times New Roman" pitchFamily="18" charset="0"/>
            </a:endParaRPr>
          </a:p>
        </p:txBody>
      </p:sp>
      <p:sp>
        <p:nvSpPr>
          <p:cNvPr id="10248" name="Line 8"/>
          <p:cNvSpPr>
            <a:spLocks noChangeShapeType="1"/>
          </p:cNvSpPr>
          <p:nvPr/>
        </p:nvSpPr>
        <p:spPr bwMode="auto">
          <a:xfrm flipV="1">
            <a:off x="1123950" y="3543614"/>
            <a:ext cx="25810" cy="1472124"/>
          </a:xfrm>
          <a:prstGeom prst="line">
            <a:avLst/>
          </a:prstGeom>
          <a:noFill/>
          <a:ln w="38100">
            <a:solidFill>
              <a:schemeClr val="tx1"/>
            </a:solidFill>
            <a:round/>
            <a:headEnd/>
            <a:tailEnd type="stealth" w="lg" len="lg"/>
          </a:ln>
        </p:spPr>
        <p:txBody>
          <a:bodyPr/>
          <a:lstStyle/>
          <a:p>
            <a:endParaRPr lang="en-US"/>
          </a:p>
        </p:txBody>
      </p:sp>
      <p:sp>
        <p:nvSpPr>
          <p:cNvPr id="10249" name="Line 9"/>
          <p:cNvSpPr>
            <a:spLocks noChangeShapeType="1"/>
          </p:cNvSpPr>
          <p:nvPr/>
        </p:nvSpPr>
        <p:spPr bwMode="auto">
          <a:xfrm flipV="1">
            <a:off x="7316839" y="3533364"/>
            <a:ext cx="12905" cy="1274816"/>
          </a:xfrm>
          <a:prstGeom prst="line">
            <a:avLst/>
          </a:prstGeom>
          <a:noFill/>
          <a:ln w="38100">
            <a:solidFill>
              <a:schemeClr val="tx1"/>
            </a:solidFill>
            <a:round/>
            <a:headEnd/>
            <a:tailEnd type="stealth" w="lg" len="lg"/>
          </a:ln>
        </p:spPr>
        <p:txBody>
          <a:bodyPr/>
          <a:lstStyle/>
          <a:p>
            <a:endParaRPr lang="en-US"/>
          </a:p>
        </p:txBody>
      </p:sp>
      <p:sp>
        <p:nvSpPr>
          <p:cNvPr id="10251" name="Text Box 11"/>
          <p:cNvSpPr txBox="1">
            <a:spLocks noChangeArrowheads="1"/>
          </p:cNvSpPr>
          <p:nvPr/>
        </p:nvSpPr>
        <p:spPr bwMode="auto">
          <a:xfrm>
            <a:off x="457200" y="3909536"/>
            <a:ext cx="1482623" cy="523220"/>
          </a:xfrm>
          <a:prstGeom prst="rect">
            <a:avLst/>
          </a:prstGeom>
          <a:solidFill>
            <a:schemeClr val="bg1"/>
          </a:solidFill>
          <a:ln w="38100">
            <a:solidFill>
              <a:schemeClr val="tx1"/>
            </a:solidFill>
            <a:miter lim="800000"/>
            <a:headEnd/>
            <a:tailEnd type="none" w="lg" len="lg"/>
          </a:ln>
        </p:spPr>
        <p:txBody>
          <a:bodyPr wrap="square">
            <a:spAutoFit/>
          </a:bodyPr>
          <a:lstStyle/>
          <a:p>
            <a:pPr algn="ctr" eaLnBrk="0" hangingPunct="0"/>
            <a:r>
              <a:rPr lang="en-US" sz="1400" b="1" dirty="0">
                <a:latin typeface="Times New Roman" pitchFamily="18" charset="0"/>
              </a:rPr>
              <a:t>P</a:t>
            </a:r>
            <a:r>
              <a:rPr lang="en-US" sz="1400" b="1" dirty="0" smtClean="0">
                <a:latin typeface="Times New Roman" pitchFamily="18" charset="0"/>
              </a:rPr>
              <a:t>roprietary </a:t>
            </a:r>
            <a:r>
              <a:rPr lang="en-US" sz="1400" b="1" dirty="0">
                <a:latin typeface="Times New Roman" pitchFamily="18" charset="0"/>
              </a:rPr>
              <a:t>GIS</a:t>
            </a:r>
            <a:br>
              <a:rPr lang="en-US" sz="1400" b="1" dirty="0">
                <a:latin typeface="Times New Roman" pitchFamily="18" charset="0"/>
              </a:rPr>
            </a:br>
            <a:r>
              <a:rPr lang="en-US" sz="1400" b="1" dirty="0">
                <a:latin typeface="Times New Roman" pitchFamily="18" charset="0"/>
              </a:rPr>
              <a:t>protocols</a:t>
            </a:r>
          </a:p>
        </p:txBody>
      </p:sp>
      <p:sp>
        <p:nvSpPr>
          <p:cNvPr id="10252" name="Text Box 12"/>
          <p:cNvSpPr txBox="1">
            <a:spLocks noChangeArrowheads="1"/>
          </p:cNvSpPr>
          <p:nvPr/>
        </p:nvSpPr>
        <p:spPr bwMode="auto">
          <a:xfrm>
            <a:off x="6182647" y="3833336"/>
            <a:ext cx="2275553" cy="738664"/>
          </a:xfrm>
          <a:prstGeom prst="rect">
            <a:avLst/>
          </a:prstGeom>
          <a:solidFill>
            <a:schemeClr val="bg1"/>
          </a:solidFill>
          <a:ln w="38100">
            <a:solidFill>
              <a:schemeClr val="tx1"/>
            </a:solidFill>
            <a:miter lim="800000"/>
            <a:headEnd/>
            <a:tailEnd type="none" w="lg" len="lg"/>
          </a:ln>
        </p:spPr>
        <p:txBody>
          <a:bodyPr wrap="square">
            <a:spAutoFit/>
          </a:bodyPr>
          <a:lstStyle/>
          <a:p>
            <a:pPr algn="ctr" eaLnBrk="0" hangingPunct="0"/>
            <a:r>
              <a:rPr lang="en-US" sz="1400" b="1" dirty="0" smtClean="0">
                <a:latin typeface="Times New Roman" pitchFamily="18" charset="0"/>
              </a:rPr>
              <a:t>Community protocols:</a:t>
            </a:r>
            <a:br>
              <a:rPr lang="en-US" sz="1400" b="1" dirty="0" smtClean="0">
                <a:latin typeface="Times New Roman" pitchFamily="18" charset="0"/>
              </a:rPr>
            </a:br>
            <a:r>
              <a:rPr lang="en-US" sz="1400" b="1" dirty="0" smtClean="0">
                <a:latin typeface="Times New Roman" pitchFamily="18" charset="0"/>
              </a:rPr>
              <a:t>THREDDS</a:t>
            </a:r>
            <a:r>
              <a:rPr lang="en-US" sz="1400" b="1" dirty="0">
                <a:latin typeface="Times New Roman" pitchFamily="18" charset="0"/>
              </a:rPr>
              <a:t>, </a:t>
            </a:r>
            <a:r>
              <a:rPr lang="en-US" sz="1400" b="1" dirty="0" err="1" smtClean="0">
                <a:latin typeface="Times New Roman" pitchFamily="18" charset="0"/>
              </a:rPr>
              <a:t>OPeNDAP</a:t>
            </a:r>
            <a:r>
              <a:rPr lang="en-US" sz="1400" b="1" dirty="0">
                <a:latin typeface="Times New Roman" pitchFamily="18" charset="0"/>
              </a:rPr>
              <a:t>, </a:t>
            </a:r>
            <a:r>
              <a:rPr lang="en-US" sz="1400" b="1" dirty="0" smtClean="0">
                <a:latin typeface="Times New Roman" pitchFamily="18" charset="0"/>
              </a:rPr>
              <a:t>ADDE, FTP, …</a:t>
            </a:r>
            <a:endParaRPr lang="en-US" sz="1400" b="1" dirty="0">
              <a:latin typeface="Times New Roman" pitchFamily="18" charset="0"/>
            </a:endParaRPr>
          </a:p>
        </p:txBody>
      </p:sp>
      <p:grpSp>
        <p:nvGrpSpPr>
          <p:cNvPr id="3" name="Group 13"/>
          <p:cNvGrpSpPr>
            <a:grpSpLocks/>
          </p:cNvGrpSpPr>
          <p:nvPr/>
        </p:nvGrpSpPr>
        <p:grpSpPr bwMode="auto">
          <a:xfrm>
            <a:off x="507385" y="4819711"/>
            <a:ext cx="3418348" cy="1591278"/>
            <a:chOff x="304" y="1889"/>
            <a:chExt cx="2328" cy="1116"/>
          </a:xfrm>
        </p:grpSpPr>
        <p:grpSp>
          <p:nvGrpSpPr>
            <p:cNvPr id="4" name="Group 14"/>
            <p:cNvGrpSpPr>
              <a:grpSpLocks/>
            </p:cNvGrpSpPr>
            <p:nvPr/>
          </p:nvGrpSpPr>
          <p:grpSpPr bwMode="auto">
            <a:xfrm>
              <a:off x="364" y="2076"/>
              <a:ext cx="2125" cy="929"/>
              <a:chOff x="182" y="2881"/>
              <a:chExt cx="2125" cy="1047"/>
            </a:xfrm>
          </p:grpSpPr>
          <p:sp>
            <p:nvSpPr>
              <p:cNvPr id="10289" name="Rectangle 15"/>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90" name="Oval 16"/>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91" name="Rectangle 17"/>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92" name="Oval 18"/>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10275" name="Text Box 19"/>
            <p:cNvSpPr txBox="1">
              <a:spLocks noChangeArrowheads="1"/>
            </p:cNvSpPr>
            <p:nvPr/>
          </p:nvSpPr>
          <p:spPr bwMode="auto">
            <a:xfrm>
              <a:off x="304" y="2219"/>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GIS Server</a:t>
              </a:r>
            </a:p>
          </p:txBody>
        </p:sp>
        <p:grpSp>
          <p:nvGrpSpPr>
            <p:cNvPr id="5" name="Group 20"/>
            <p:cNvGrpSpPr>
              <a:grpSpLocks/>
            </p:cNvGrpSpPr>
            <p:nvPr/>
          </p:nvGrpSpPr>
          <p:grpSpPr bwMode="auto">
            <a:xfrm>
              <a:off x="424" y="1979"/>
              <a:ext cx="2125" cy="930"/>
              <a:chOff x="182" y="2881"/>
              <a:chExt cx="2125" cy="1047"/>
            </a:xfrm>
          </p:grpSpPr>
          <p:sp>
            <p:nvSpPr>
              <p:cNvPr id="10285" name="Rectangle 21"/>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86" name="Oval 22"/>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87" name="Rectangle 23"/>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88" name="Oval 24"/>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10277" name="Text Box 25"/>
            <p:cNvSpPr txBox="1">
              <a:spLocks noChangeArrowheads="1"/>
            </p:cNvSpPr>
            <p:nvPr/>
          </p:nvSpPr>
          <p:spPr bwMode="auto">
            <a:xfrm>
              <a:off x="419" y="2077"/>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GIS Server</a:t>
              </a:r>
            </a:p>
          </p:txBody>
        </p:sp>
        <p:grpSp>
          <p:nvGrpSpPr>
            <p:cNvPr id="6" name="Group 26"/>
            <p:cNvGrpSpPr>
              <a:grpSpLocks/>
            </p:cNvGrpSpPr>
            <p:nvPr/>
          </p:nvGrpSpPr>
          <p:grpSpPr bwMode="auto">
            <a:xfrm>
              <a:off x="507" y="1889"/>
              <a:ext cx="2125" cy="929"/>
              <a:chOff x="182" y="2881"/>
              <a:chExt cx="2125" cy="1047"/>
            </a:xfrm>
          </p:grpSpPr>
          <p:sp>
            <p:nvSpPr>
              <p:cNvPr id="10281" name="Rectangle 27"/>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82" name="Oval 28"/>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83" name="Rectangle 29"/>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84" name="Oval 30"/>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53279" name="Text Box 31"/>
            <p:cNvSpPr txBox="1">
              <a:spLocks noChangeArrowheads="1"/>
            </p:cNvSpPr>
            <p:nvPr/>
          </p:nvSpPr>
          <p:spPr bwMode="auto">
            <a:xfrm>
              <a:off x="548" y="1923"/>
              <a:ext cx="2006" cy="324"/>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sz="2400" b="1" dirty="0">
                  <a:effectLst>
                    <a:outerShdw blurRad="38100" dist="38100" dir="2700000" algn="tl">
                      <a:srgbClr val="C0C0C0"/>
                    </a:outerShdw>
                  </a:effectLst>
                  <a:latin typeface="Times New Roman" pitchFamily="18" charset="0"/>
                </a:rPr>
                <a:t>GIS </a:t>
              </a:r>
              <a:r>
                <a:rPr lang="en-US" sz="2000" b="1" dirty="0">
                  <a:effectLst>
                    <a:outerShdw blurRad="38100" dist="38100" dir="2700000" algn="tl">
                      <a:srgbClr val="C0C0C0"/>
                    </a:outerShdw>
                  </a:effectLst>
                  <a:latin typeface="Times New Roman" pitchFamily="18" charset="0"/>
                </a:rPr>
                <a:t>Servers</a:t>
              </a:r>
            </a:p>
          </p:txBody>
        </p:sp>
        <p:sp>
          <p:nvSpPr>
            <p:cNvPr id="53280" name="Text Box 32"/>
            <p:cNvSpPr txBox="1">
              <a:spLocks noChangeArrowheads="1"/>
            </p:cNvSpPr>
            <p:nvPr/>
          </p:nvSpPr>
          <p:spPr bwMode="auto">
            <a:xfrm>
              <a:off x="554" y="2223"/>
              <a:ext cx="2056" cy="518"/>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b="1" dirty="0">
                  <a:effectLst>
                    <a:outerShdw blurRad="38100" dist="38100" dir="2700000" algn="tl">
                      <a:srgbClr val="C0C0C0"/>
                    </a:outerShdw>
                  </a:effectLst>
                  <a:latin typeface="Times New Roman" pitchFamily="18" charset="0"/>
                </a:rPr>
                <a:t>Hydrologic, demographic, infrastructure, societal impacts, … datasets</a:t>
              </a:r>
            </a:p>
          </p:txBody>
        </p:sp>
      </p:grpSp>
      <p:grpSp>
        <p:nvGrpSpPr>
          <p:cNvPr id="7" name="Group 33"/>
          <p:cNvGrpSpPr>
            <a:grpSpLocks/>
          </p:cNvGrpSpPr>
          <p:nvPr/>
        </p:nvGrpSpPr>
        <p:grpSpPr bwMode="auto">
          <a:xfrm>
            <a:off x="4831940" y="4794087"/>
            <a:ext cx="3447026" cy="1686088"/>
            <a:chOff x="3285" y="1787"/>
            <a:chExt cx="2347" cy="1182"/>
          </a:xfrm>
        </p:grpSpPr>
        <p:grpSp>
          <p:nvGrpSpPr>
            <p:cNvPr id="8" name="Group 34"/>
            <p:cNvGrpSpPr>
              <a:grpSpLocks/>
            </p:cNvGrpSpPr>
            <p:nvPr/>
          </p:nvGrpSpPr>
          <p:grpSpPr bwMode="auto">
            <a:xfrm>
              <a:off x="3335" y="2009"/>
              <a:ext cx="2125" cy="960"/>
              <a:chOff x="182" y="2881"/>
              <a:chExt cx="2125" cy="1047"/>
            </a:xfrm>
          </p:grpSpPr>
          <p:sp>
            <p:nvSpPr>
              <p:cNvPr id="10270" name="Rectangle 35"/>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71" name="Oval 36"/>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72" name="Rectangle 37"/>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73" name="Oval 38"/>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10256" name="Text Box 39"/>
            <p:cNvSpPr txBox="1">
              <a:spLocks noChangeArrowheads="1"/>
            </p:cNvSpPr>
            <p:nvPr/>
          </p:nvSpPr>
          <p:spPr bwMode="auto">
            <a:xfrm>
              <a:off x="3285" y="2079"/>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THREDDS Server</a:t>
              </a:r>
            </a:p>
          </p:txBody>
        </p:sp>
        <p:grpSp>
          <p:nvGrpSpPr>
            <p:cNvPr id="9" name="Group 40"/>
            <p:cNvGrpSpPr>
              <a:grpSpLocks/>
            </p:cNvGrpSpPr>
            <p:nvPr/>
          </p:nvGrpSpPr>
          <p:grpSpPr bwMode="auto">
            <a:xfrm>
              <a:off x="3415" y="1895"/>
              <a:ext cx="2125" cy="960"/>
              <a:chOff x="182" y="2881"/>
              <a:chExt cx="2125" cy="1047"/>
            </a:xfrm>
          </p:grpSpPr>
          <p:sp>
            <p:nvSpPr>
              <p:cNvPr id="10266" name="Rectangle 41"/>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67" name="Oval 42"/>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68" name="Rectangle 43"/>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69" name="Oval 44"/>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10258" name="Text Box 45"/>
            <p:cNvSpPr txBox="1">
              <a:spLocks noChangeArrowheads="1"/>
            </p:cNvSpPr>
            <p:nvPr/>
          </p:nvSpPr>
          <p:spPr bwMode="auto">
            <a:xfrm>
              <a:off x="3364" y="1938"/>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THREDDS Server</a:t>
              </a:r>
            </a:p>
          </p:txBody>
        </p:sp>
        <p:grpSp>
          <p:nvGrpSpPr>
            <p:cNvPr id="10" name="Group 46"/>
            <p:cNvGrpSpPr>
              <a:grpSpLocks/>
            </p:cNvGrpSpPr>
            <p:nvPr/>
          </p:nvGrpSpPr>
          <p:grpSpPr bwMode="auto">
            <a:xfrm>
              <a:off x="3507" y="1787"/>
              <a:ext cx="2125" cy="960"/>
              <a:chOff x="182" y="2881"/>
              <a:chExt cx="2125" cy="1047"/>
            </a:xfrm>
          </p:grpSpPr>
          <p:sp>
            <p:nvSpPr>
              <p:cNvPr id="10262" name="Rectangle 47"/>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63" name="Oval 48"/>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64" name="Rectangle 49"/>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65" name="Oval 50"/>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53299" name="Text Box 51"/>
            <p:cNvSpPr txBox="1">
              <a:spLocks noChangeArrowheads="1"/>
            </p:cNvSpPr>
            <p:nvPr/>
          </p:nvSpPr>
          <p:spPr bwMode="auto">
            <a:xfrm>
              <a:off x="3512" y="1830"/>
              <a:ext cx="2005" cy="324"/>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sz="2000" b="1" dirty="0" smtClean="0">
                  <a:effectLst>
                    <a:outerShdw blurRad="38100" dist="38100" dir="2700000" algn="tl">
                      <a:srgbClr val="C0C0C0"/>
                    </a:outerShdw>
                  </a:effectLst>
                  <a:latin typeface="Times New Roman" pitchFamily="18" charset="0"/>
                </a:rPr>
                <a:t>Community</a:t>
              </a:r>
              <a:r>
                <a:rPr lang="en-US" sz="2400" b="1" dirty="0" smtClean="0">
                  <a:effectLst>
                    <a:outerShdw blurRad="38100" dist="38100" dir="2700000" algn="tl">
                      <a:srgbClr val="C0C0C0"/>
                    </a:outerShdw>
                  </a:effectLst>
                  <a:latin typeface="Times New Roman" pitchFamily="18" charset="0"/>
                </a:rPr>
                <a:t> </a:t>
              </a:r>
              <a:r>
                <a:rPr lang="en-US" sz="2400" b="1" dirty="0">
                  <a:effectLst>
                    <a:outerShdw blurRad="38100" dist="38100" dir="2700000" algn="tl">
                      <a:srgbClr val="C0C0C0"/>
                    </a:outerShdw>
                  </a:effectLst>
                  <a:latin typeface="Times New Roman" pitchFamily="18" charset="0"/>
                </a:rPr>
                <a:t>Servers</a:t>
              </a:r>
            </a:p>
          </p:txBody>
        </p:sp>
        <p:sp>
          <p:nvSpPr>
            <p:cNvPr id="53300" name="Text Box 52"/>
            <p:cNvSpPr txBox="1">
              <a:spLocks noChangeArrowheads="1"/>
            </p:cNvSpPr>
            <p:nvPr/>
          </p:nvSpPr>
          <p:spPr bwMode="auto">
            <a:xfrm>
              <a:off x="3554" y="2135"/>
              <a:ext cx="2055" cy="518"/>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b="1" dirty="0">
                  <a:effectLst>
                    <a:outerShdw blurRad="38100" dist="38100" dir="2700000" algn="tl">
                      <a:srgbClr val="C0C0C0"/>
                    </a:outerShdw>
                  </a:effectLst>
                  <a:latin typeface="Times New Roman" pitchFamily="18" charset="0"/>
                </a:rPr>
                <a:t>Satellite, radar, </a:t>
              </a:r>
              <a:br>
                <a:rPr lang="en-US" b="1" dirty="0">
                  <a:effectLst>
                    <a:outerShdw blurRad="38100" dist="38100" dir="2700000" algn="tl">
                      <a:srgbClr val="C0C0C0"/>
                    </a:outerShdw>
                  </a:effectLst>
                  <a:latin typeface="Times New Roman" pitchFamily="18" charset="0"/>
                </a:rPr>
              </a:br>
              <a:r>
                <a:rPr lang="en-US" b="1" dirty="0">
                  <a:effectLst>
                    <a:outerShdw blurRad="38100" dist="38100" dir="2700000" algn="tl">
                      <a:srgbClr val="C0C0C0"/>
                    </a:outerShdw>
                  </a:effectLst>
                  <a:latin typeface="Times New Roman" pitchFamily="18" charset="0"/>
                </a:rPr>
                <a:t>forecast model output, … </a:t>
              </a:r>
              <a:br>
                <a:rPr lang="en-US" b="1" dirty="0">
                  <a:effectLst>
                    <a:outerShdw blurRad="38100" dist="38100" dir="2700000" algn="tl">
                      <a:srgbClr val="C0C0C0"/>
                    </a:outerShdw>
                  </a:effectLst>
                  <a:latin typeface="Times New Roman" pitchFamily="18" charset="0"/>
                </a:rPr>
              </a:br>
              <a:r>
                <a:rPr lang="en-US" b="1" dirty="0">
                  <a:effectLst>
                    <a:outerShdw blurRad="38100" dist="38100" dir="2700000" algn="tl">
                      <a:srgbClr val="C0C0C0"/>
                    </a:outerShdw>
                  </a:effectLst>
                  <a:latin typeface="Times New Roman" pitchFamily="18" charset="0"/>
                </a:rPr>
                <a:t>datasets</a:t>
              </a:r>
            </a:p>
          </p:txBody>
        </p:sp>
      </p:grpSp>
      <p:sp>
        <p:nvSpPr>
          <p:cNvPr id="56" name="AutoShape 5"/>
          <p:cNvSpPr>
            <a:spLocks noChangeArrowheads="1"/>
          </p:cNvSpPr>
          <p:nvPr/>
        </p:nvSpPr>
        <p:spPr bwMode="auto">
          <a:xfrm>
            <a:off x="2209800" y="1752600"/>
            <a:ext cx="2383094" cy="822545"/>
          </a:xfrm>
          <a:prstGeom prst="roundRect">
            <a:avLst>
              <a:gd name="adj" fmla="val 16667"/>
            </a:avLst>
          </a:prstGeom>
          <a:solidFill>
            <a:schemeClr val="accent6">
              <a:lumMod val="20000"/>
              <a:lumOff val="80000"/>
            </a:schemeClr>
          </a:solidFill>
          <a:ln w="38100">
            <a:solidFill>
              <a:schemeClr val="accent2"/>
            </a:solidFill>
            <a:round/>
            <a:headEnd/>
            <a:tailEnd type="none" w="lg" len="lg"/>
          </a:ln>
          <a:effectLst/>
        </p:spPr>
        <p:txBody>
          <a:bodyPr wrap="none" anchor="ctr"/>
          <a:lstStyle/>
          <a:p>
            <a:pPr algn="ctr" eaLnBrk="0" hangingPunct="0">
              <a:defRPr/>
            </a:pPr>
            <a:r>
              <a:rPr lang="en-US" b="1" dirty="0" smtClean="0">
                <a:solidFill>
                  <a:schemeClr val="accent2"/>
                </a:solidFill>
                <a:effectLst>
                  <a:outerShdw blurRad="38100" dist="38100" dir="2700000" algn="tl">
                    <a:srgbClr val="000000">
                      <a:alpha val="43137"/>
                    </a:srgbClr>
                  </a:outerShdw>
                </a:effectLst>
                <a:latin typeface="Times New Roman" pitchFamily="18" charset="0"/>
              </a:rPr>
              <a:t>Browser-based </a:t>
            </a:r>
            <a:br>
              <a:rPr lang="en-US" b="1" dirty="0" smtClean="0">
                <a:solidFill>
                  <a:schemeClr val="accent2"/>
                </a:solidFill>
                <a:effectLst>
                  <a:outerShdw blurRad="38100" dist="38100" dir="2700000" algn="tl">
                    <a:srgbClr val="000000">
                      <a:alpha val="43137"/>
                    </a:srgbClr>
                  </a:outerShdw>
                </a:effectLst>
                <a:latin typeface="Times New Roman" pitchFamily="18" charset="0"/>
              </a:rPr>
            </a:br>
            <a:r>
              <a:rPr lang="en-US" b="1" dirty="0" smtClean="0">
                <a:solidFill>
                  <a:schemeClr val="accent2"/>
                </a:solidFill>
                <a:effectLst>
                  <a:outerShdw blurRad="38100" dist="38100" dir="2700000" algn="tl">
                    <a:srgbClr val="000000">
                      <a:alpha val="43137"/>
                    </a:srgbClr>
                  </a:outerShdw>
                </a:effectLst>
                <a:latin typeface="Times New Roman" pitchFamily="18" charset="0"/>
              </a:rPr>
              <a:t>Analysis and Display</a:t>
            </a:r>
            <a:endParaRPr lang="en-US" b="1" dirty="0">
              <a:solidFill>
                <a:schemeClr val="accent2"/>
              </a:solidFill>
              <a:effectLst>
                <a:outerShdw blurRad="38100" dist="38100" dir="2700000" algn="tl">
                  <a:srgbClr val="000000">
                    <a:alpha val="43137"/>
                  </a:srgbClr>
                </a:outerShdw>
              </a:effectLst>
              <a:latin typeface="Times New Roman" pitchFamily="18" charset="0"/>
            </a:endParaRPr>
          </a:p>
        </p:txBody>
      </p:sp>
      <p:cxnSp>
        <p:nvCxnSpPr>
          <p:cNvPr id="59" name="Straight Arrow Connector 58"/>
          <p:cNvCxnSpPr>
            <a:stCxn id="55" idx="0"/>
            <a:endCxn id="56" idx="2"/>
          </p:cNvCxnSpPr>
          <p:nvPr/>
        </p:nvCxnSpPr>
        <p:spPr>
          <a:xfrm rot="16200000" flipV="1">
            <a:off x="3616897" y="2359596"/>
            <a:ext cx="1082455" cy="1513553"/>
          </a:xfrm>
          <a:prstGeom prst="straightConnector1">
            <a:avLst/>
          </a:prstGeom>
          <a:ln w="34925">
            <a:solidFill>
              <a:schemeClr val="accent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56" idx="2"/>
          </p:cNvCxnSpPr>
          <p:nvPr/>
        </p:nvCxnSpPr>
        <p:spPr>
          <a:xfrm rot="5400000" flipH="1" flipV="1">
            <a:off x="2568352" y="3206400"/>
            <a:ext cx="1464249" cy="201741"/>
          </a:xfrm>
          <a:prstGeom prst="straightConnector1">
            <a:avLst/>
          </a:prstGeom>
          <a:ln w="34925">
            <a:solidFill>
              <a:schemeClr val="accent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246" name="Line 6"/>
          <p:cNvSpPr>
            <a:spLocks noChangeShapeType="1"/>
          </p:cNvSpPr>
          <p:nvPr/>
        </p:nvSpPr>
        <p:spPr bwMode="auto">
          <a:xfrm flipH="1" flipV="1">
            <a:off x="2058834" y="3602550"/>
            <a:ext cx="4635705" cy="1197943"/>
          </a:xfrm>
          <a:prstGeom prst="line">
            <a:avLst/>
          </a:prstGeom>
          <a:noFill/>
          <a:ln w="38100">
            <a:solidFill>
              <a:schemeClr val="tx1"/>
            </a:solidFill>
            <a:round/>
            <a:headEnd/>
            <a:tailEnd type="stealth" w="lg" len="lg"/>
          </a:ln>
        </p:spPr>
        <p:txBody>
          <a:bodyPr/>
          <a:lstStyle/>
          <a:p>
            <a:endParaRPr lang="en-US"/>
          </a:p>
        </p:txBody>
      </p:sp>
      <p:sp>
        <p:nvSpPr>
          <p:cNvPr id="10247" name="Line 7"/>
          <p:cNvSpPr>
            <a:spLocks noChangeShapeType="1"/>
          </p:cNvSpPr>
          <p:nvPr/>
        </p:nvSpPr>
        <p:spPr bwMode="auto">
          <a:xfrm flipV="1">
            <a:off x="2190750" y="3556426"/>
            <a:ext cx="4199808" cy="1209474"/>
          </a:xfrm>
          <a:prstGeom prst="line">
            <a:avLst/>
          </a:prstGeom>
          <a:noFill/>
          <a:ln w="38100">
            <a:solidFill>
              <a:schemeClr val="tx1"/>
            </a:solidFill>
            <a:round/>
            <a:headEnd/>
            <a:tailEnd type="stealth" w="lg" len="lg"/>
          </a:ln>
        </p:spPr>
        <p:txBody>
          <a:bodyPr/>
          <a:lstStyle/>
          <a:p>
            <a:endParaRPr lang="en-US"/>
          </a:p>
        </p:txBody>
      </p:sp>
      <p:sp>
        <p:nvSpPr>
          <p:cNvPr id="55" name="Rectangle 54"/>
          <p:cNvSpPr/>
          <p:nvPr/>
        </p:nvSpPr>
        <p:spPr>
          <a:xfrm>
            <a:off x="3733800" y="3657600"/>
            <a:ext cx="2362200" cy="1371600"/>
          </a:xfrm>
          <a:prstGeom prst="rect">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smtClean="0">
                <a:solidFill>
                  <a:schemeClr val="tx2"/>
                </a:solidFill>
              </a:rPr>
              <a:t>Processing Services</a:t>
            </a:r>
          </a:p>
          <a:p>
            <a:pPr algn="ctr"/>
            <a:endParaRPr lang="en-US" sz="2000" dirty="0">
              <a:solidFill>
                <a:schemeClr val="tx2"/>
              </a:solidFill>
            </a:endParaRPr>
          </a:p>
          <a:p>
            <a:pPr algn="ctr"/>
            <a:endParaRPr lang="en-US" sz="2000" dirty="0" smtClean="0">
              <a:solidFill>
                <a:schemeClr val="tx2"/>
              </a:solidFill>
            </a:endParaRPr>
          </a:p>
          <a:p>
            <a:pPr algn="ctr"/>
            <a:r>
              <a:rPr lang="en-US" sz="2000" dirty="0" smtClean="0">
                <a:solidFill>
                  <a:schemeClr val="tx2"/>
                </a:solidFill>
              </a:rPr>
              <a:t>WPS</a:t>
            </a:r>
            <a:endParaRPr lang="en-US" sz="2000" dirty="0">
              <a:solidFill>
                <a:schemeClr val="tx2"/>
              </a:solidFill>
            </a:endParaRPr>
          </a:p>
        </p:txBody>
      </p:sp>
      <p:sp>
        <p:nvSpPr>
          <p:cNvPr id="10250" name="Text Box 10"/>
          <p:cNvSpPr txBox="1">
            <a:spLocks noChangeArrowheads="1"/>
          </p:cNvSpPr>
          <p:nvPr/>
        </p:nvSpPr>
        <p:spPr bwMode="auto">
          <a:xfrm>
            <a:off x="2642419" y="4048780"/>
            <a:ext cx="3128706" cy="523220"/>
          </a:xfrm>
          <a:prstGeom prst="rect">
            <a:avLst/>
          </a:prstGeom>
          <a:solidFill>
            <a:schemeClr val="bg1"/>
          </a:solidFill>
          <a:ln w="38100">
            <a:solidFill>
              <a:schemeClr val="tx1"/>
            </a:solidFill>
            <a:miter lim="800000"/>
            <a:headEnd/>
            <a:tailEnd type="none" w="lg" len="lg"/>
          </a:ln>
        </p:spPr>
        <p:txBody>
          <a:bodyPr wrap="square">
            <a:spAutoFit/>
          </a:bodyPr>
          <a:lstStyle/>
          <a:p>
            <a:pPr algn="ctr" eaLnBrk="0" hangingPunct="0"/>
            <a:r>
              <a:rPr lang="en-US" sz="1400" dirty="0" smtClean="0">
                <a:latin typeface="Times New Roman" pitchFamily="18" charset="0"/>
              </a:rPr>
              <a:t>Standard </a:t>
            </a:r>
            <a:r>
              <a:rPr lang="en-US" sz="1400" dirty="0">
                <a:latin typeface="Times New Roman" pitchFamily="18" charset="0"/>
              </a:rPr>
              <a:t>Protocols</a:t>
            </a:r>
            <a:r>
              <a:rPr lang="en-US" sz="1400" dirty="0" smtClean="0">
                <a:latin typeface="Times New Roman" pitchFamily="18" charset="0"/>
              </a:rPr>
              <a:t>: netCDF encoding via WMS</a:t>
            </a:r>
            <a:r>
              <a:rPr lang="en-US" sz="1400" dirty="0">
                <a:latin typeface="Times New Roman" pitchFamily="18" charset="0"/>
              </a:rPr>
              <a:t>, WFS, </a:t>
            </a:r>
            <a:r>
              <a:rPr lang="en-US" sz="1400" dirty="0" smtClean="0">
                <a:latin typeface="Times New Roman" pitchFamily="18" charset="0"/>
              </a:rPr>
              <a:t>WCS, CSW </a:t>
            </a:r>
            <a:endParaRPr lang="en-US" sz="1400" b="1" i="1" dirty="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2000" fill="hold"/>
                                        <p:tgtEl>
                                          <p:spTgt spid="55"/>
                                        </p:tgtEl>
                                        <p:attrNameLst>
                                          <p:attrName>ppt_x</p:attrName>
                                        </p:attrNameLst>
                                      </p:cBhvr>
                                      <p:tavLst>
                                        <p:tav tm="0">
                                          <p:val>
                                            <p:strVal val="0-#ppt_w/2"/>
                                          </p:val>
                                        </p:tav>
                                        <p:tav tm="100000">
                                          <p:val>
                                            <p:strVal val="#ppt_x"/>
                                          </p:val>
                                        </p:tav>
                                      </p:tavLst>
                                    </p:anim>
                                    <p:anim calcmode="lin" valueType="num">
                                      <p:cBhvr additive="base">
                                        <p:cTn id="8" dur="20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2000" fill="hold"/>
                                        <p:tgtEl>
                                          <p:spTgt spid="56"/>
                                        </p:tgtEl>
                                        <p:attrNameLst>
                                          <p:attrName>ppt_x</p:attrName>
                                        </p:attrNameLst>
                                      </p:cBhvr>
                                      <p:tavLst>
                                        <p:tav tm="0">
                                          <p:val>
                                            <p:strVal val="0-#ppt_w/2"/>
                                          </p:val>
                                        </p:tav>
                                        <p:tav tm="100000">
                                          <p:val>
                                            <p:strVal val="#ppt_x"/>
                                          </p:val>
                                        </p:tav>
                                      </p:tavLst>
                                    </p:anim>
                                    <p:anim calcmode="lin" valueType="num">
                                      <p:cBhvr additive="base">
                                        <p:cTn id="14" dur="2000" fill="hold"/>
                                        <p:tgtEl>
                                          <p:spTgt spid="56"/>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0-#ppt_w/2"/>
                                          </p:val>
                                        </p:tav>
                                        <p:tav tm="100000">
                                          <p:val>
                                            <p:strVal val="#ppt_x"/>
                                          </p:val>
                                        </p:tav>
                                      </p:tavLst>
                                    </p:anim>
                                    <p:anim calcmode="lin" valueType="num">
                                      <p:cBhvr additive="base">
                                        <p:cTn id="18" dur="500" fill="hold"/>
                                        <p:tgtEl>
                                          <p:spTgt spid="59"/>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additive="base">
                                        <p:cTn id="21" dur="500" fill="hold"/>
                                        <p:tgtEl>
                                          <p:spTgt spid="61"/>
                                        </p:tgtEl>
                                        <p:attrNameLst>
                                          <p:attrName>ppt_x</p:attrName>
                                        </p:attrNameLst>
                                      </p:cBhvr>
                                      <p:tavLst>
                                        <p:tav tm="0">
                                          <p:val>
                                            <p:strVal val="0-#ppt_w/2"/>
                                          </p:val>
                                        </p:tav>
                                        <p:tav tm="100000">
                                          <p:val>
                                            <p:strVal val="#ppt_x"/>
                                          </p:val>
                                        </p:tav>
                                      </p:tavLst>
                                    </p:anim>
                                    <p:anim calcmode="lin" valueType="num">
                                      <p:cBhvr additive="base">
                                        <p:cTn id="22"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1000"/>
                                        <p:tgtEl>
                                          <p:spTgt spid="53"/>
                                        </p:tgtEl>
                                      </p:cBhvr>
                                    </p:animEffect>
                                    <p:set>
                                      <p:cBhvr>
                                        <p:cTn id="27" dur="1" fill="hold">
                                          <p:stCondLst>
                                            <p:cond delay="999"/>
                                          </p:stCondLst>
                                        </p:cTn>
                                        <p:tgtEl>
                                          <p:spTgt spid="53"/>
                                        </p:tgtEl>
                                        <p:attrNameLst>
                                          <p:attrName>style.visibility</p:attrName>
                                        </p:attrNameLst>
                                      </p:cBhvr>
                                      <p:to>
                                        <p:strVal val="hidden"/>
                                      </p:to>
                                    </p:set>
                                  </p:childTnLst>
                                </p:cTn>
                              </p:par>
                            </p:childTnLst>
                          </p:cTn>
                        </p:par>
                        <p:par>
                          <p:cTn id="28" fill="hold">
                            <p:stCondLst>
                              <p:cond delay="1000"/>
                            </p:stCondLst>
                            <p:childTnLst>
                              <p:par>
                                <p:cTn id="29" presetID="4" presetClass="entr" presetSubtype="16"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box(in)">
                                      <p:cBhvr>
                                        <p:cTn id="31" dur="3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67000" y="1600200"/>
            <a:ext cx="6116310" cy="4753589"/>
          </a:xfrm>
          <a:prstGeom prst="rect">
            <a:avLst/>
          </a:prstGeom>
        </p:spPr>
      </p:pic>
      <p:sp>
        <p:nvSpPr>
          <p:cNvPr id="3" name="TextBox 2"/>
          <p:cNvSpPr txBox="1"/>
          <p:nvPr/>
        </p:nvSpPr>
        <p:spPr>
          <a:xfrm>
            <a:off x="381000" y="1066800"/>
            <a:ext cx="2133600" cy="5262979"/>
          </a:xfrm>
          <a:prstGeom prst="rect">
            <a:avLst/>
          </a:prstGeom>
          <a:noFill/>
        </p:spPr>
        <p:txBody>
          <a:bodyPr wrap="square" rtlCol="0">
            <a:spAutoFit/>
          </a:bodyPr>
          <a:lstStyle/>
          <a:p>
            <a:r>
              <a:rPr lang="en-US" sz="1600" dirty="0" smtClean="0"/>
              <a:t>Straightforward HTML documents can be created on public wiki or local web server.</a:t>
            </a:r>
          </a:p>
          <a:p>
            <a:endParaRPr lang="en-US" sz="1600" dirty="0" smtClean="0"/>
          </a:p>
          <a:p>
            <a:r>
              <a:rPr lang="en-US" sz="1600" dirty="0" smtClean="0"/>
              <a:t>Via embedded links, reader accesses data and analysis and display tools.</a:t>
            </a:r>
          </a:p>
          <a:p>
            <a:endParaRPr lang="en-US" sz="1600" dirty="0" smtClean="0"/>
          </a:p>
          <a:p>
            <a:r>
              <a:rPr lang="en-US" sz="1600" dirty="0" smtClean="0"/>
              <a:t>Tools can be:</a:t>
            </a:r>
          </a:p>
          <a:p>
            <a:pPr>
              <a:buFont typeface="Wingdings" pitchFamily="2" charset="2"/>
              <a:buChar char="§"/>
            </a:pPr>
            <a:r>
              <a:rPr lang="en-US" sz="1600" dirty="0" smtClean="0"/>
              <a:t> thin web clients,</a:t>
            </a:r>
          </a:p>
          <a:p>
            <a:pPr>
              <a:buFont typeface="Wingdings" pitchFamily="2" charset="2"/>
              <a:buChar char="§"/>
            </a:pPr>
            <a:r>
              <a:rPr lang="en-US" sz="1600" dirty="0" smtClean="0"/>
              <a:t> rich desktop applications.</a:t>
            </a:r>
          </a:p>
          <a:p>
            <a:endParaRPr lang="en-US" sz="1600" dirty="0" smtClean="0"/>
          </a:p>
          <a:p>
            <a:r>
              <a:rPr lang="en-US" sz="1600" dirty="0" smtClean="0"/>
              <a:t>From within the document,  reader can interact with data via:</a:t>
            </a:r>
          </a:p>
          <a:p>
            <a:pPr>
              <a:buFont typeface="Wingdings" pitchFamily="2" charset="2"/>
              <a:buChar char="§"/>
            </a:pPr>
            <a:r>
              <a:rPr lang="en-US" sz="1600" dirty="0" smtClean="0"/>
              <a:t> tools,</a:t>
            </a:r>
          </a:p>
          <a:p>
            <a:pPr>
              <a:buFont typeface="Wingdings" pitchFamily="2" charset="2"/>
              <a:buChar char="§"/>
            </a:pPr>
            <a:r>
              <a:rPr lang="en-US" sz="1600" dirty="0" smtClean="0"/>
              <a:t> “live” tables</a:t>
            </a:r>
          </a:p>
          <a:p>
            <a:pPr>
              <a:buFont typeface="Wingdings" pitchFamily="2" charset="2"/>
              <a:buChar char="§"/>
            </a:pPr>
            <a:r>
              <a:rPr lang="en-US" sz="1600" dirty="0" smtClean="0"/>
              <a:t> downloads.</a:t>
            </a:r>
          </a:p>
        </p:txBody>
      </p:sp>
      <p:cxnSp>
        <p:nvCxnSpPr>
          <p:cNvPr id="5" name="Straight Arrow Connector 4"/>
          <p:cNvCxnSpPr/>
          <p:nvPr/>
        </p:nvCxnSpPr>
        <p:spPr>
          <a:xfrm flipV="1">
            <a:off x="2057400" y="3124200"/>
            <a:ext cx="4267200" cy="8382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600200" y="4343400"/>
            <a:ext cx="2133600" cy="3048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676400" y="5638800"/>
            <a:ext cx="1600200" cy="2286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676400" y="5943600"/>
            <a:ext cx="4495800" cy="1524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133600" y="1828800"/>
            <a:ext cx="762000" cy="6858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p:nvPr>
        </p:nvSpPr>
        <p:spPr>
          <a:xfrm>
            <a:off x="0" y="0"/>
            <a:ext cx="9144000" cy="1066800"/>
          </a:xfrm>
        </p:spPr>
        <p:txBody>
          <a:bodyPr>
            <a:noAutofit/>
          </a:bodyPr>
          <a:lstStyle/>
          <a:p>
            <a:r>
              <a:rPr lang="en-US" sz="3600" dirty="0" smtClean="0"/>
              <a:t>Via Standard Interfaces, Publications Enable Access to Distributed Processing, Tools, Data</a:t>
            </a:r>
            <a:endParaRPr lang="en-US" sz="3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Advantages</a:t>
            </a:r>
            <a:endParaRPr lang="en-US" dirty="0"/>
          </a:p>
        </p:txBody>
      </p:sp>
      <p:sp>
        <p:nvSpPr>
          <p:cNvPr id="3" name="Content Placeholder 2"/>
          <p:cNvSpPr>
            <a:spLocks noGrp="1"/>
          </p:cNvSpPr>
          <p:nvPr>
            <p:ph idx="1"/>
          </p:nvPr>
        </p:nvSpPr>
        <p:spPr>
          <a:xfrm>
            <a:off x="457200" y="914400"/>
            <a:ext cx="8229600" cy="5638800"/>
          </a:xfrm>
        </p:spPr>
        <p:txBody>
          <a:bodyPr>
            <a:normAutofit fontScale="70000" lnSpcReduction="20000"/>
          </a:bodyPr>
          <a:lstStyle/>
          <a:p>
            <a:r>
              <a:rPr lang="en-US" dirty="0" smtClean="0"/>
              <a:t>Convenient authoring of online publications that enable the reader to access and analyze the data cited in the publication</a:t>
            </a:r>
          </a:p>
          <a:p>
            <a:r>
              <a:rPr lang="en-US" dirty="0" smtClean="0"/>
              <a:t>Community </a:t>
            </a:r>
            <a:r>
              <a:rPr lang="en-US" dirty="0" smtClean="0"/>
              <a:t>Incentive: makes “documentation” of data a rewarded part of an academic’s job</a:t>
            </a:r>
          </a:p>
          <a:p>
            <a:r>
              <a:rPr lang="en-US" dirty="0" smtClean="0"/>
              <a:t>Transparency: fosters openness by providing broader and easier access to processing and data as well as products</a:t>
            </a:r>
          </a:p>
          <a:p>
            <a:r>
              <a:rPr lang="en-US" dirty="0" smtClean="0"/>
              <a:t>Server flexibility: services can be on local workstation/cluster, on central server,  in the cloud, or in Wyoming</a:t>
            </a:r>
          </a:p>
          <a:p>
            <a:r>
              <a:rPr lang="en-US" dirty="0" smtClean="0"/>
              <a:t>Efficiency: processing can be performed near “big data” stores</a:t>
            </a:r>
          </a:p>
          <a:p>
            <a:r>
              <a:rPr lang="en-US" dirty="0" smtClean="0"/>
              <a:t>Collaboration: could foster more NCAR/</a:t>
            </a:r>
            <a:r>
              <a:rPr lang="en-US" dirty="0" err="1" smtClean="0"/>
              <a:t>Unidata</a:t>
            </a:r>
            <a:r>
              <a:rPr lang="en-US" dirty="0" smtClean="0"/>
              <a:t> collaboration</a:t>
            </a:r>
          </a:p>
          <a:p>
            <a:r>
              <a:rPr lang="en-US" dirty="0" smtClean="0"/>
              <a:t>Internal Cooperation: would involve both engineering and non-engineering staff within </a:t>
            </a:r>
            <a:r>
              <a:rPr lang="en-US" dirty="0" err="1" smtClean="0"/>
              <a:t>Unidata</a:t>
            </a:r>
            <a:endParaRPr lang="en-US" dirty="0" smtClean="0"/>
          </a:p>
          <a:p>
            <a:r>
              <a:rPr lang="en-US" dirty="0" smtClean="0"/>
              <a:t>Client flexibility: data analysis can be driven from mobile devices as well as desktop</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1143000"/>
          </a:xfrm>
        </p:spPr>
        <p:txBody>
          <a:bodyPr/>
          <a:lstStyle/>
          <a:p>
            <a:r>
              <a:rPr lang="en-US" dirty="0" smtClean="0"/>
              <a:t>Challenges</a:t>
            </a:r>
            <a:endParaRPr lang="en-US" dirty="0"/>
          </a:p>
        </p:txBody>
      </p:sp>
      <p:sp>
        <p:nvSpPr>
          <p:cNvPr id="3" name="Content Placeholder 2"/>
          <p:cNvSpPr>
            <a:spLocks noGrp="1"/>
          </p:cNvSpPr>
          <p:nvPr>
            <p:ph idx="1"/>
          </p:nvPr>
        </p:nvSpPr>
        <p:spPr>
          <a:xfrm>
            <a:off x="304800" y="914400"/>
            <a:ext cx="8229600" cy="5638800"/>
          </a:xfrm>
        </p:spPr>
        <p:txBody>
          <a:bodyPr>
            <a:normAutofit fontScale="92500"/>
          </a:bodyPr>
          <a:lstStyle/>
          <a:p>
            <a:r>
              <a:rPr lang="en-US" dirty="0" smtClean="0"/>
              <a:t>New way of thinking for developers and users</a:t>
            </a:r>
          </a:p>
          <a:p>
            <a:r>
              <a:rPr lang="en-US" dirty="0" smtClean="0"/>
              <a:t>Additional effort: new or re-programmed staff</a:t>
            </a:r>
          </a:p>
          <a:p>
            <a:r>
              <a:rPr lang="en-US" dirty="0"/>
              <a:t>Persistence of all components: datasets, processing services, and </a:t>
            </a:r>
            <a:r>
              <a:rPr lang="en-US" dirty="0" smtClean="0"/>
              <a:t>interfaces</a:t>
            </a:r>
          </a:p>
          <a:p>
            <a:r>
              <a:rPr lang="en-US" dirty="0" smtClean="0"/>
              <a:t>Computing resources: distribution and limitations</a:t>
            </a:r>
          </a:p>
          <a:p>
            <a:r>
              <a:rPr lang="en-US" dirty="0" smtClean="0"/>
              <a:t>Security: authentication and authorization</a:t>
            </a:r>
          </a:p>
          <a:p>
            <a:r>
              <a:rPr lang="en-US" dirty="0" smtClean="0"/>
              <a:t>Primitive web processing services at present</a:t>
            </a:r>
          </a:p>
          <a:p>
            <a:r>
              <a:rPr lang="en-US" dirty="0" smtClean="0"/>
              <a:t>Interfaces are new and generally untried in an environment where people are relying on them</a:t>
            </a:r>
          </a:p>
          <a:p>
            <a:r>
              <a:rPr lang="en-US" dirty="0" smtClean="0"/>
              <a:t>Need to engage publications industry</a:t>
            </a:r>
          </a:p>
          <a:p>
            <a:endParaRPr lang="en-US"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Publication on Google Sites Wiki</a:t>
            </a:r>
            <a:endParaRPr lang="en-US" dirty="0"/>
          </a:p>
        </p:txBody>
      </p:sp>
      <p:pic>
        <p:nvPicPr>
          <p:cNvPr id="4" name="Picture 3" descr="GoogleWikiPublication.jpg"/>
          <p:cNvPicPr>
            <a:picLocks noChangeAspect="1"/>
          </p:cNvPicPr>
          <p:nvPr/>
        </p:nvPicPr>
        <p:blipFill>
          <a:blip r:embed="rId3" cstate="print"/>
          <a:stretch>
            <a:fillRect/>
          </a:stretch>
        </p:blipFill>
        <p:spPr>
          <a:xfrm>
            <a:off x="3194661" y="1143000"/>
            <a:ext cx="5446578" cy="4953000"/>
          </a:xfrm>
          <a:prstGeom prst="rect">
            <a:avLst/>
          </a:prstGeom>
        </p:spPr>
      </p:pic>
      <p:sp>
        <p:nvSpPr>
          <p:cNvPr id="5" name="TextBox 4"/>
          <p:cNvSpPr txBox="1"/>
          <p:nvPr/>
        </p:nvSpPr>
        <p:spPr>
          <a:xfrm>
            <a:off x="609600" y="1143000"/>
            <a:ext cx="2514600" cy="4893647"/>
          </a:xfrm>
          <a:prstGeom prst="rect">
            <a:avLst/>
          </a:prstGeom>
          <a:noFill/>
          <a:ln w="19050">
            <a:solidFill>
              <a:schemeClr val="accent2"/>
            </a:solidFill>
          </a:ln>
        </p:spPr>
        <p:txBody>
          <a:bodyPr wrap="square" rtlCol="0">
            <a:spAutoFit/>
          </a:bodyPr>
          <a:lstStyle/>
          <a:p>
            <a:pPr marL="285750" indent="-285750">
              <a:buFont typeface="Wingdings" pitchFamily="2" charset="2"/>
              <a:buChar char="§"/>
            </a:pPr>
            <a:r>
              <a:rPr lang="en-US" dirty="0" smtClean="0"/>
              <a:t>Online document created with simple wiki tools</a:t>
            </a:r>
          </a:p>
          <a:p>
            <a:pPr marL="285750" indent="-285750">
              <a:buFont typeface="Wingdings" pitchFamily="2" charset="2"/>
              <a:buChar char="§"/>
            </a:pPr>
            <a:endParaRPr lang="en-US" dirty="0" smtClean="0"/>
          </a:p>
          <a:p>
            <a:pPr marL="285750" indent="-285750">
              <a:buFont typeface="Wingdings" pitchFamily="2" charset="2"/>
              <a:buChar char="§"/>
            </a:pPr>
            <a:r>
              <a:rPr lang="en-US" dirty="0" smtClean="0"/>
              <a:t>Embedded images generated “on the fly” from another web site</a:t>
            </a:r>
          </a:p>
          <a:p>
            <a:pPr marL="285750" indent="-285750">
              <a:buFont typeface="Wingdings" pitchFamily="2" charset="2"/>
              <a:buChar char="§"/>
            </a:pPr>
            <a:endParaRPr lang="en-US" dirty="0" smtClean="0"/>
          </a:p>
          <a:p>
            <a:pPr marL="285750" indent="-285750">
              <a:buFont typeface="Wingdings" pitchFamily="2" charset="2"/>
              <a:buChar char="§"/>
            </a:pPr>
            <a:r>
              <a:rPr lang="en-US" dirty="0" smtClean="0"/>
              <a:t>Embedded links enable reader to:</a:t>
            </a:r>
          </a:p>
          <a:p>
            <a:pPr lvl="1">
              <a:buFont typeface="Wingdings" pitchFamily="2" charset="2"/>
              <a:buChar char="q"/>
            </a:pPr>
            <a:endParaRPr lang="en-US" dirty="0" smtClean="0"/>
          </a:p>
          <a:p>
            <a:pPr marL="742918" lvl="1" indent="-285750">
              <a:buFont typeface="Arial" pitchFamily="34" charset="0"/>
              <a:buChar char="•"/>
            </a:pPr>
            <a:r>
              <a:rPr lang="en-US" sz="1600" dirty="0" smtClean="0"/>
              <a:t>access related datasets</a:t>
            </a:r>
          </a:p>
          <a:p>
            <a:pPr marL="742918" lvl="1" indent="-285750">
              <a:buFont typeface="Arial" pitchFamily="34" charset="0"/>
              <a:buChar char="•"/>
            </a:pPr>
            <a:endParaRPr lang="en-US" sz="1600" dirty="0" smtClean="0"/>
          </a:p>
          <a:p>
            <a:pPr marL="742918" lvl="1" indent="-285750">
              <a:buFont typeface="Arial" pitchFamily="34" charset="0"/>
              <a:buChar char="•"/>
            </a:pPr>
            <a:r>
              <a:rPr lang="en-US" sz="1600" dirty="0" smtClean="0"/>
              <a:t>perform one’s own analysis and display</a:t>
            </a:r>
            <a:endParaRPr lang="en-US" sz="1600" dirty="0"/>
          </a:p>
        </p:txBody>
      </p:sp>
      <p:cxnSp>
        <p:nvCxnSpPr>
          <p:cNvPr id="7" name="Straight Arrow Connector 6"/>
          <p:cNvCxnSpPr/>
          <p:nvPr/>
        </p:nvCxnSpPr>
        <p:spPr>
          <a:xfrm>
            <a:off x="2743200" y="3048000"/>
            <a:ext cx="2819400" cy="4572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38400" y="4800600"/>
            <a:ext cx="2667000" cy="3810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667000" y="5715000"/>
            <a:ext cx="1524000" cy="2286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639762"/>
          </a:xfrm>
        </p:spPr>
        <p:txBody>
          <a:bodyPr>
            <a:noAutofit/>
          </a:bodyPr>
          <a:lstStyle/>
          <a:p>
            <a:r>
              <a:rPr lang="en-US" sz="3600" dirty="0" smtClean="0"/>
              <a:t>Embedded Links to Online </a:t>
            </a:r>
            <a:br>
              <a:rPr lang="en-US" sz="3600" dirty="0" smtClean="0"/>
            </a:br>
            <a:r>
              <a:rPr lang="en-US" sz="3600" dirty="0" smtClean="0"/>
              <a:t>Data and Analysis Tools</a:t>
            </a:r>
            <a:endParaRPr lang="en-US" sz="3600" dirty="0"/>
          </a:p>
        </p:txBody>
      </p:sp>
      <p:pic>
        <p:nvPicPr>
          <p:cNvPr id="6" name="Content Placeholder 5" descr="ERDDAPsite.jpg"/>
          <p:cNvPicPr>
            <a:picLocks noGrp="1" noChangeAspect="1"/>
          </p:cNvPicPr>
          <p:nvPr>
            <p:ph idx="1"/>
          </p:nvPr>
        </p:nvPicPr>
        <p:blipFill>
          <a:blip r:embed="rId2" cstate="print"/>
          <a:stretch>
            <a:fillRect/>
          </a:stretch>
        </p:blipFill>
        <p:spPr>
          <a:xfrm>
            <a:off x="990600" y="956140"/>
            <a:ext cx="7239000" cy="590186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Embedded Links to Datasets </a:t>
            </a:r>
            <a:br>
              <a:rPr lang="en-US" dirty="0" smtClean="0"/>
            </a:br>
            <a:r>
              <a:rPr lang="en-US" dirty="0" smtClean="0"/>
              <a:t>and Desktop Applications</a:t>
            </a:r>
            <a:endParaRPr lang="en-US" dirty="0"/>
          </a:p>
        </p:txBody>
      </p:sp>
      <p:pic>
        <p:nvPicPr>
          <p:cNvPr id="4" name="Content Placeholder 3" descr="IDV Visualization.jpg"/>
          <p:cNvPicPr>
            <a:picLocks noGrp="1" noChangeAspect="1"/>
          </p:cNvPicPr>
          <p:nvPr>
            <p:ph idx="1"/>
          </p:nvPr>
        </p:nvPicPr>
        <p:blipFill>
          <a:blip r:embed="rId2" cstate="print"/>
          <a:stretch>
            <a:fillRect/>
          </a:stretch>
        </p:blipFill>
        <p:spPr>
          <a:xfrm>
            <a:off x="1219200" y="1219200"/>
            <a:ext cx="6553199" cy="5525647"/>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dirty="0" smtClean="0"/>
              <a:t>Interoperability and Collaboration</a:t>
            </a:r>
            <a:br>
              <a:rPr lang="en-US" dirty="0" smtClean="0"/>
            </a:br>
            <a:r>
              <a:rPr lang="en-US" sz="3600" dirty="0" smtClean="0"/>
              <a:t>GFS 2.5 degree Surface Temperature</a:t>
            </a:r>
            <a:endParaRPr lang="en-US" sz="3600" dirty="0"/>
          </a:p>
        </p:txBody>
      </p:sp>
      <p:pic>
        <p:nvPicPr>
          <p:cNvPr id="4" name="Content Placeholder 3" descr="GFS Temperature in GODIVA2.jpg"/>
          <p:cNvPicPr>
            <a:picLocks noGrp="1" noChangeAspect="1"/>
          </p:cNvPicPr>
          <p:nvPr>
            <p:ph idx="1"/>
          </p:nvPr>
        </p:nvPicPr>
        <p:blipFill>
          <a:blip r:embed="rId2" cstate="print"/>
          <a:stretch>
            <a:fillRect/>
          </a:stretch>
        </p:blipFill>
        <p:spPr>
          <a:xfrm>
            <a:off x="2514600" y="1600200"/>
            <a:ext cx="6129618" cy="4297363"/>
          </a:xfrm>
        </p:spPr>
      </p:pic>
      <p:sp>
        <p:nvSpPr>
          <p:cNvPr id="5" name="TextBox 4"/>
          <p:cNvSpPr txBox="1"/>
          <p:nvPr/>
        </p:nvSpPr>
        <p:spPr>
          <a:xfrm>
            <a:off x="304800" y="1219200"/>
            <a:ext cx="2057400" cy="5447645"/>
          </a:xfrm>
          <a:prstGeom prst="rect">
            <a:avLst/>
          </a:prstGeom>
          <a:noFill/>
        </p:spPr>
        <p:txBody>
          <a:bodyPr wrap="square" rtlCol="0">
            <a:spAutoFit/>
          </a:bodyPr>
          <a:lstStyle/>
          <a:p>
            <a:r>
              <a:rPr lang="en-US" sz="1200" dirty="0" smtClean="0"/>
              <a:t>Forecast model output from US National Centers for Environmental Prediction</a:t>
            </a:r>
          </a:p>
          <a:p>
            <a:endParaRPr lang="en-US" sz="1200" dirty="0" smtClean="0"/>
          </a:p>
          <a:p>
            <a:r>
              <a:rPr lang="en-US" sz="1200" dirty="0" smtClean="0"/>
              <a:t>Real-time delivery via </a:t>
            </a:r>
            <a:r>
              <a:rPr lang="en-US" sz="1200" dirty="0" err="1" smtClean="0"/>
              <a:t>Unidata</a:t>
            </a:r>
            <a:r>
              <a:rPr lang="en-US" sz="1200" dirty="0" smtClean="0"/>
              <a:t> IDD</a:t>
            </a:r>
          </a:p>
          <a:p>
            <a:endParaRPr lang="en-US" sz="1200" dirty="0" smtClean="0"/>
          </a:p>
          <a:p>
            <a:r>
              <a:rPr lang="en-US" sz="1200" dirty="0" smtClean="0"/>
              <a:t>Stored in </a:t>
            </a:r>
            <a:r>
              <a:rPr lang="en-US" sz="1200" dirty="0" err="1" smtClean="0"/>
              <a:t>Unidata</a:t>
            </a:r>
            <a:r>
              <a:rPr lang="en-US" sz="1200" dirty="0" smtClean="0"/>
              <a:t> THREDDS Data Server </a:t>
            </a:r>
            <a:r>
              <a:rPr lang="en-US" sz="1200" dirty="0" err="1" smtClean="0"/>
              <a:t>motherlode</a:t>
            </a:r>
            <a:endParaRPr lang="en-US" sz="1200" dirty="0" smtClean="0"/>
          </a:p>
          <a:p>
            <a:endParaRPr lang="en-US" sz="1200" dirty="0" smtClean="0"/>
          </a:p>
          <a:p>
            <a:r>
              <a:rPr lang="en-US" sz="1200" dirty="0" smtClean="0"/>
              <a:t>Dataset in </a:t>
            </a:r>
          </a:p>
          <a:p>
            <a:r>
              <a:rPr lang="en-US" sz="1200" dirty="0" smtClean="0"/>
              <a:t>WMO GRIB2 files</a:t>
            </a:r>
          </a:p>
          <a:p>
            <a:endParaRPr lang="en-US" sz="1200" dirty="0" smtClean="0"/>
          </a:p>
          <a:p>
            <a:r>
              <a:rPr lang="en-US" sz="1200" dirty="0" smtClean="0"/>
              <a:t>Access via OGC WCS (</a:t>
            </a:r>
            <a:r>
              <a:rPr lang="en-US" sz="1200" dirty="0" err="1" smtClean="0"/>
              <a:t>Unidata</a:t>
            </a:r>
            <a:r>
              <a:rPr lang="en-US" sz="1200" dirty="0" smtClean="0"/>
              <a:t>), WMS (Reading </a:t>
            </a:r>
            <a:r>
              <a:rPr lang="en-US" sz="1200" dirty="0" err="1" smtClean="0"/>
              <a:t>e_Science</a:t>
            </a:r>
            <a:r>
              <a:rPr lang="en-US" sz="1200" dirty="0" smtClean="0"/>
              <a:t>), </a:t>
            </a:r>
            <a:r>
              <a:rPr lang="en-US" sz="1200" dirty="0" err="1" smtClean="0"/>
              <a:t>OPeNDAP</a:t>
            </a:r>
            <a:r>
              <a:rPr lang="en-US" sz="1200" dirty="0" smtClean="0"/>
              <a:t> (</a:t>
            </a:r>
            <a:r>
              <a:rPr lang="en-US" sz="1200" dirty="0" err="1" smtClean="0"/>
              <a:t>OPeNDAP</a:t>
            </a:r>
            <a:r>
              <a:rPr lang="en-US" sz="1200" dirty="0" smtClean="0"/>
              <a:t> Inc.), </a:t>
            </a:r>
            <a:r>
              <a:rPr lang="en-US" sz="1200" dirty="0" err="1" smtClean="0"/>
              <a:t>Unidata</a:t>
            </a:r>
            <a:r>
              <a:rPr lang="en-US" sz="1200" dirty="0" smtClean="0"/>
              <a:t> </a:t>
            </a:r>
            <a:r>
              <a:rPr lang="en-US" sz="1200" dirty="0" err="1" smtClean="0"/>
              <a:t>NetCDF</a:t>
            </a:r>
            <a:r>
              <a:rPr lang="en-US" sz="1200" dirty="0" smtClean="0"/>
              <a:t> Subset Service …</a:t>
            </a:r>
          </a:p>
          <a:p>
            <a:endParaRPr lang="en-US" sz="1200" dirty="0" smtClean="0"/>
          </a:p>
          <a:p>
            <a:r>
              <a:rPr lang="en-US" sz="1200" dirty="0" err="1" smtClean="0"/>
              <a:t>Unidata</a:t>
            </a:r>
            <a:r>
              <a:rPr lang="en-US" sz="1200" dirty="0" smtClean="0"/>
              <a:t> </a:t>
            </a:r>
            <a:r>
              <a:rPr lang="en-US" sz="1200" dirty="0" err="1" smtClean="0"/>
              <a:t>netCDF</a:t>
            </a:r>
            <a:r>
              <a:rPr lang="en-US" sz="1200" dirty="0" smtClean="0"/>
              <a:t> access via </a:t>
            </a:r>
            <a:r>
              <a:rPr lang="en-US" sz="1200" dirty="0" err="1" smtClean="0"/>
              <a:t>Unidata</a:t>
            </a:r>
            <a:r>
              <a:rPr lang="en-US" sz="1200" dirty="0" smtClean="0"/>
              <a:t> Common Data Model</a:t>
            </a:r>
          </a:p>
          <a:p>
            <a:endParaRPr lang="en-US" sz="1200" dirty="0" smtClean="0"/>
          </a:p>
          <a:p>
            <a:r>
              <a:rPr lang="en-US" sz="1200" dirty="0" smtClean="0"/>
              <a:t>Visualization via Reading GODIVA2</a:t>
            </a:r>
          </a:p>
          <a:p>
            <a:endParaRPr lang="en-US" sz="1200" dirty="0" smtClean="0"/>
          </a:p>
          <a:p>
            <a:r>
              <a:rPr lang="en-US" sz="1200" dirty="0" smtClean="0"/>
              <a:t>Hundreds of analysis and visualization tools work with </a:t>
            </a:r>
            <a:r>
              <a:rPr lang="en-US" sz="1200" dirty="0" err="1" smtClean="0"/>
              <a:t>Unidata</a:t>
            </a:r>
            <a:r>
              <a:rPr lang="en-US" sz="1200" dirty="0" smtClean="0"/>
              <a:t> </a:t>
            </a:r>
            <a:r>
              <a:rPr lang="en-US" sz="1200" dirty="0" err="1" smtClean="0"/>
              <a:t>netCDF</a:t>
            </a:r>
            <a:r>
              <a:rPr lang="en-US" sz="1200" dirty="0" smtClean="0"/>
              <a:t> datasets</a:t>
            </a:r>
          </a:p>
          <a:p>
            <a:endParaRPr lang="en-US" sz="1200" dirty="0"/>
          </a:p>
        </p:txBody>
      </p:sp>
      <p:cxnSp>
        <p:nvCxnSpPr>
          <p:cNvPr id="7" name="Straight Arrow Connector 6"/>
          <p:cNvCxnSpPr/>
          <p:nvPr/>
        </p:nvCxnSpPr>
        <p:spPr>
          <a:xfrm flipV="1">
            <a:off x="3505200" y="5638800"/>
            <a:ext cx="1676400" cy="6096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0" y="6172200"/>
            <a:ext cx="1981200" cy="369332"/>
          </a:xfrm>
          <a:prstGeom prst="rect">
            <a:avLst/>
          </a:prstGeom>
          <a:noFill/>
        </p:spPr>
        <p:txBody>
          <a:bodyPr wrap="square" rtlCol="0">
            <a:spAutoFit/>
          </a:bodyPr>
          <a:lstStyle/>
          <a:p>
            <a:r>
              <a:rPr lang="en-US" b="1" dirty="0" smtClean="0">
                <a:solidFill>
                  <a:srgbClr val="C00000"/>
                </a:solidFill>
              </a:rPr>
              <a:t>Next slide</a:t>
            </a:r>
            <a:endParaRPr lang="en-U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Google Earth Visualization</a:t>
            </a:r>
            <a:br>
              <a:rPr lang="en-US" dirty="0" smtClean="0"/>
            </a:br>
            <a:r>
              <a:rPr lang="en-US" sz="3100" dirty="0" smtClean="0"/>
              <a:t>Created on </a:t>
            </a:r>
            <a:r>
              <a:rPr lang="en-US" sz="3100" dirty="0" err="1" smtClean="0"/>
              <a:t>Unidata</a:t>
            </a:r>
            <a:r>
              <a:rPr lang="en-US" sz="3100" dirty="0" smtClean="0"/>
              <a:t> TDS with e-Sciences WMS/GODIVA</a:t>
            </a:r>
            <a:endParaRPr lang="en-US" sz="3100" dirty="0"/>
          </a:p>
        </p:txBody>
      </p:sp>
      <p:pic>
        <p:nvPicPr>
          <p:cNvPr id="4" name="Content Placeholder 3" descr="GFS Temperature in Google Earth.jpg"/>
          <p:cNvPicPr>
            <a:picLocks noGrp="1" noChangeAspect="1"/>
          </p:cNvPicPr>
          <p:nvPr>
            <p:ph idx="1"/>
          </p:nvPr>
        </p:nvPicPr>
        <p:blipFill>
          <a:blip r:embed="rId2" cstate="print"/>
          <a:stretch>
            <a:fillRect/>
          </a:stretch>
        </p:blipFill>
        <p:spPr>
          <a:xfrm>
            <a:off x="990600" y="1524000"/>
            <a:ext cx="6858000" cy="5209361"/>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7200" y="1600200"/>
            <a:ext cx="8458200" cy="4953000"/>
          </a:xfrm>
        </p:spPr>
        <p:txBody>
          <a:bodyPr>
            <a:normAutofit lnSpcReduction="10000"/>
          </a:bodyPr>
          <a:lstStyle/>
          <a:p>
            <a:r>
              <a:rPr lang="en-US" dirty="0" smtClean="0"/>
              <a:t>Focus near the boundary of our core community</a:t>
            </a:r>
          </a:p>
          <a:p>
            <a:r>
              <a:rPr lang="en-US" dirty="0" smtClean="0"/>
              <a:t>Make our data available more broadly and gain access to other data source in useful forms</a:t>
            </a:r>
          </a:p>
          <a:p>
            <a:r>
              <a:rPr lang="en-US" dirty="0" smtClean="0"/>
              <a:t>Implement/support up to standard interface</a:t>
            </a:r>
          </a:p>
          <a:p>
            <a:r>
              <a:rPr lang="en-US" dirty="0" smtClean="0"/>
              <a:t>Do NOT support other communities’ tools</a:t>
            </a:r>
          </a:p>
          <a:p>
            <a:r>
              <a:rPr lang="en-US" dirty="0" smtClean="0"/>
              <a:t>Do NOT provide domain expertise</a:t>
            </a:r>
          </a:p>
          <a:p>
            <a:r>
              <a:rPr lang="en-US" dirty="0" smtClean="0"/>
              <a:t>Employ bottom-up approach to standards</a:t>
            </a:r>
          </a:p>
          <a:p>
            <a:r>
              <a:rPr lang="en-US" dirty="0" smtClean="0"/>
              <a:t>Get others to do most of the work</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143000"/>
          </a:xfrm>
        </p:spPr>
        <p:txBody>
          <a:bodyPr>
            <a:normAutofit/>
          </a:bodyPr>
          <a:lstStyle/>
          <a:p>
            <a:r>
              <a:rPr lang="en-US" dirty="0" smtClean="0"/>
              <a:t>Implications of Recent Developments</a:t>
            </a:r>
            <a:endParaRPr lang="en-US" dirty="0"/>
          </a:p>
        </p:txBody>
      </p:sp>
      <p:sp>
        <p:nvSpPr>
          <p:cNvPr id="3" name="Content Placeholder 2"/>
          <p:cNvSpPr>
            <a:spLocks noGrp="1"/>
          </p:cNvSpPr>
          <p:nvPr>
            <p:ph idx="1"/>
          </p:nvPr>
        </p:nvSpPr>
        <p:spPr>
          <a:xfrm>
            <a:off x="457200" y="1066800"/>
            <a:ext cx="8229600" cy="5410200"/>
          </a:xfrm>
        </p:spPr>
        <p:txBody>
          <a:bodyPr>
            <a:normAutofit fontScale="85000" lnSpcReduction="10000"/>
          </a:bodyPr>
          <a:lstStyle/>
          <a:p>
            <a:pPr>
              <a:buNone/>
            </a:pPr>
            <a:r>
              <a:rPr lang="en-US" dirty="0" smtClean="0"/>
              <a:t>Earlier barriers are being overcome:</a:t>
            </a:r>
          </a:p>
          <a:p>
            <a:r>
              <a:rPr lang="en-US" dirty="0" smtClean="0"/>
              <a:t>Browser-based access to interactivity is becoming more common (Live Access Server, TDS/WMS/GODIVA, ERDDAP, </a:t>
            </a:r>
            <a:r>
              <a:rPr lang="en-US" dirty="0" err="1" smtClean="0"/>
              <a:t>FerretTDS</a:t>
            </a:r>
            <a:r>
              <a:rPr lang="en-US" dirty="0" smtClean="0"/>
              <a:t>…)</a:t>
            </a:r>
          </a:p>
          <a:p>
            <a:r>
              <a:rPr lang="en-US" dirty="0" smtClean="0"/>
              <a:t>Server-side (cloud?) processing is a viable platform for interactivity</a:t>
            </a:r>
          </a:p>
          <a:p>
            <a:r>
              <a:rPr lang="en-US" dirty="0" smtClean="0"/>
              <a:t>RAMADDA/TDS provides mechanism for persistent storage of datasets by user community</a:t>
            </a:r>
          </a:p>
          <a:p>
            <a:r>
              <a:rPr lang="en-US" dirty="0" smtClean="0"/>
              <a:t>Clients with modest processing/storage ability come into play (tablets, smart phones)</a:t>
            </a:r>
          </a:p>
          <a:p>
            <a:r>
              <a:rPr lang="en-US" dirty="0" smtClean="0"/>
              <a:t>Documents, data, storage, data access, processing capabilities, user devices can all be distributed</a:t>
            </a:r>
          </a:p>
          <a:p>
            <a:r>
              <a:rPr lang="en-US" dirty="0" smtClean="0"/>
              <a:t>Processing can be co-located with large datasets.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a:bodyPr>
          <a:lstStyle/>
          <a:p>
            <a:r>
              <a:rPr lang="en-US" dirty="0" smtClean="0"/>
              <a:t>Areas Needing Attention/Resources</a:t>
            </a:r>
            <a:endParaRPr lang="en-US" dirty="0"/>
          </a:p>
        </p:txBody>
      </p:sp>
      <p:sp>
        <p:nvSpPr>
          <p:cNvPr id="3" name="Content Placeholder 2"/>
          <p:cNvSpPr>
            <a:spLocks noGrp="1"/>
          </p:cNvSpPr>
          <p:nvPr>
            <p:ph idx="1"/>
          </p:nvPr>
        </p:nvSpPr>
        <p:spPr/>
        <p:txBody>
          <a:bodyPr/>
          <a:lstStyle/>
          <a:p>
            <a:r>
              <a:rPr lang="en-US" dirty="0" smtClean="0"/>
              <a:t>TDS/RAMADDA authentication enabling user data input for persistent storage</a:t>
            </a:r>
          </a:p>
          <a:p>
            <a:r>
              <a:rPr lang="en-US" dirty="0" smtClean="0"/>
              <a:t>Web processing services that enable more processing on server side (cloud?)</a:t>
            </a:r>
          </a:p>
          <a:p>
            <a:r>
              <a:rPr lang="en-US" dirty="0" smtClean="0"/>
              <a:t>Simple apps on modest client platforms that enable interaction with data access AND PROCESSING services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hlinkClick r:id="rId2"/>
              </a:rPr>
              <a:t>General wiki-based publications at</a:t>
            </a:r>
            <a:br>
              <a:rPr lang="en-US" dirty="0" smtClean="0">
                <a:hlinkClick r:id="rId2"/>
              </a:rPr>
            </a:br>
            <a:r>
              <a:rPr lang="en-US" dirty="0" smtClean="0">
                <a:hlinkClick r:id="rId2"/>
              </a:rPr>
              <a:t>https://sites.google.com/site/datainteractivepublications/</a:t>
            </a:r>
            <a:endParaRPr lang="en-US" dirty="0" smtClean="0"/>
          </a:p>
          <a:p>
            <a:r>
              <a:rPr lang="en-US" dirty="0" smtClean="0"/>
              <a:t>TDS/</a:t>
            </a:r>
            <a:r>
              <a:rPr lang="en-US" dirty="0" err="1" smtClean="0"/>
              <a:t>ncWMS</a:t>
            </a:r>
            <a:r>
              <a:rPr lang="en-US" dirty="0" smtClean="0"/>
              <a:t> </a:t>
            </a:r>
            <a:r>
              <a:rPr lang="en-US" dirty="0" err="1" smtClean="0"/>
              <a:t>motherlode</a:t>
            </a:r>
            <a:r>
              <a:rPr lang="en-US" dirty="0" smtClean="0"/>
              <a:t> example: </a:t>
            </a:r>
            <a:r>
              <a:rPr lang="en-US" dirty="0" smtClean="0">
                <a:hlinkClick r:id="rId3"/>
              </a:rPr>
              <a:t>http://motherlode.ucar.edu/thredds/godiva2/godiva2.html?menu=&amp;layer=Temperature_surface&amp;elevation=0&amp;scale=205.9,306.3&amp;bbox=-142.03125,-68.203125,37.96875,72.421875&amp;server=http://motherlode.ucar.edu/thredds/wms/fmrc/NCEP/GFS/Global_2p5deg/NCEP-GFS-Global_2p5deg_best.ncd</a:t>
            </a:r>
            <a:endParaRPr lang="en-US" dirty="0" smtClean="0"/>
          </a:p>
          <a:p>
            <a:r>
              <a:rPr lang="en-US" dirty="0" smtClean="0"/>
              <a:t>Live Access Server example:</a:t>
            </a:r>
            <a:br>
              <a:rPr lang="en-US" dirty="0" smtClean="0"/>
            </a:br>
            <a:r>
              <a:rPr lang="en-US" dirty="0" smtClean="0">
                <a:hlinkClick r:id="rId4"/>
              </a:rPr>
              <a:t>http://ferret.pmel.noaa.gov/NVODS/getUI.do?dsid=woa01_monthly&amp;catid=0B541688EA4ACDF44451F0623AE315CF&amp;varid=t0112an1</a:t>
            </a:r>
            <a:endParaRPr lang="en-US" dirty="0" smtClean="0"/>
          </a:p>
          <a:p>
            <a:r>
              <a:rPr lang="en-US" dirty="0" smtClean="0"/>
              <a:t>ERDDAP Example:</a:t>
            </a:r>
            <a:br>
              <a:rPr lang="en-US" dirty="0" smtClean="0"/>
            </a:br>
            <a:r>
              <a:rPr lang="en-US" dirty="0" smtClean="0">
                <a:hlinkClick r:id="rId5"/>
              </a:rPr>
              <a:t>http://www.pfeg.noaa.gov/~cwilson/bloom/BW_14.html</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Slides Optional</a:t>
            </a:r>
            <a:endParaRPr lang="en-US" dirty="0"/>
          </a:p>
        </p:txBody>
      </p:sp>
      <p:sp>
        <p:nvSpPr>
          <p:cNvPr id="3" name="Content Placeholder 2"/>
          <p:cNvSpPr>
            <a:spLocks noGrp="1"/>
          </p:cNvSpPr>
          <p:nvPr>
            <p:ph idx="1"/>
          </p:nvPr>
        </p:nvSpPr>
        <p:spPr/>
        <p:txBody>
          <a:bodyPr/>
          <a:lstStyle/>
          <a:p>
            <a:r>
              <a:rPr lang="en-US" dirty="0" smtClean="0"/>
              <a:t>If there is time, the rest of the slides can be the basis of a technical discussion of how to deal with different scientific data types.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r>
              <a:rPr lang="en-US" dirty="0" smtClean="0"/>
              <a:t>How to Deal with </a:t>
            </a:r>
            <a:r>
              <a:rPr lang="en-US" b="1" i="1" dirty="0" smtClean="0"/>
              <a:t>Collections</a:t>
            </a:r>
            <a:r>
              <a:rPr lang="en-US" dirty="0" smtClean="0"/>
              <a:t> of Various Scientific Data Types</a:t>
            </a:r>
          </a:p>
        </p:txBody>
      </p:sp>
      <p:sp>
        <p:nvSpPr>
          <p:cNvPr id="3" name="Content Placeholder 2"/>
          <p:cNvSpPr>
            <a:spLocks noGrp="1"/>
          </p:cNvSpPr>
          <p:nvPr>
            <p:ph idx="1"/>
          </p:nvPr>
        </p:nvSpPr>
        <p:spPr/>
        <p:txBody>
          <a:bodyPr rtlCol="0">
            <a:normAutofit fontScale="77500" lnSpcReduction="20000"/>
          </a:bodyPr>
          <a:lstStyle/>
          <a:p>
            <a:pPr>
              <a:defRPr/>
            </a:pPr>
            <a:r>
              <a:rPr lang="en-US" i="1" dirty="0" smtClean="0"/>
              <a:t>Point</a:t>
            </a:r>
            <a:r>
              <a:rPr lang="en-US" dirty="0" smtClean="0"/>
              <a:t> data from lightning strike observations</a:t>
            </a:r>
          </a:p>
          <a:p>
            <a:pPr>
              <a:defRPr/>
            </a:pPr>
            <a:r>
              <a:rPr lang="en-US" i="1" dirty="0" smtClean="0"/>
              <a:t>Station</a:t>
            </a:r>
            <a:r>
              <a:rPr lang="en-US" dirty="0" smtClean="0"/>
              <a:t> observations from fixed weather stations</a:t>
            </a:r>
          </a:p>
          <a:p>
            <a:pPr>
              <a:defRPr/>
            </a:pPr>
            <a:r>
              <a:rPr lang="en-US" dirty="0" smtClean="0"/>
              <a:t>Vertical </a:t>
            </a:r>
            <a:r>
              <a:rPr lang="en-US" i="1" dirty="0" smtClean="0"/>
              <a:t>profiles</a:t>
            </a:r>
            <a:r>
              <a:rPr lang="en-US" dirty="0" smtClean="0"/>
              <a:t> from balloon soundings and wind profilers</a:t>
            </a:r>
          </a:p>
          <a:p>
            <a:pPr>
              <a:defRPr/>
            </a:pPr>
            <a:r>
              <a:rPr lang="en-US" dirty="0" smtClean="0"/>
              <a:t>Trajectory data obtained from instruments onboard aircraft which have taken off and landed recently</a:t>
            </a:r>
          </a:p>
          <a:p>
            <a:pPr>
              <a:defRPr/>
            </a:pPr>
            <a:r>
              <a:rPr lang="en-US" dirty="0" smtClean="0"/>
              <a:t>Volumetric scans from ground-based </a:t>
            </a:r>
            <a:r>
              <a:rPr lang="en-US" i="1" dirty="0" smtClean="0"/>
              <a:t>radars</a:t>
            </a:r>
          </a:p>
          <a:p>
            <a:pPr>
              <a:defRPr/>
            </a:pPr>
            <a:r>
              <a:rPr lang="en-US" dirty="0" smtClean="0"/>
              <a:t>Visible, infrared, and water-vapor (and possibly other wavelength) </a:t>
            </a:r>
            <a:r>
              <a:rPr lang="en-US" i="1" dirty="0" smtClean="0"/>
              <a:t>satellite imagery</a:t>
            </a:r>
            <a:r>
              <a:rPr lang="en-US" dirty="0" smtClean="0"/>
              <a:t> </a:t>
            </a:r>
          </a:p>
          <a:p>
            <a:pPr>
              <a:defRPr/>
            </a:pPr>
            <a:r>
              <a:rPr lang="en-US" i="1" dirty="0" smtClean="0"/>
              <a:t>Gridded</a:t>
            </a:r>
            <a:r>
              <a:rPr lang="en-US" dirty="0" smtClean="0"/>
              <a:t> output from national or hemispheric weather forecasts (typically run at centers like NCEP and ECMWF) --sometimes used as boundary conditions for a higher-resolution local forecast model.</a:t>
            </a:r>
          </a:p>
          <a:p>
            <a:pPr>
              <a:defRPr/>
            </a:pPr>
            <a:endParaRPr lang="en-US" dirty="0" smtClean="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mtClean="0"/>
              <a:t>Airport Weather Use Case</a:t>
            </a:r>
          </a:p>
        </p:txBody>
      </p:sp>
      <p:pic>
        <p:nvPicPr>
          <p:cNvPr id="15363" name="Picture 3" descr="MultipleObservingPlatformsAtAirport.jpg"/>
          <p:cNvPicPr>
            <a:picLocks noChangeAspect="1"/>
          </p:cNvPicPr>
          <p:nvPr/>
        </p:nvPicPr>
        <p:blipFill>
          <a:blip r:embed="rId3" cstate="print"/>
          <a:srcRect/>
          <a:stretch>
            <a:fillRect/>
          </a:stretch>
        </p:blipFill>
        <p:spPr bwMode="auto">
          <a:xfrm>
            <a:off x="990600" y="1343026"/>
            <a:ext cx="7105650" cy="4524375"/>
          </a:xfrm>
          <a:prstGeom prst="rect">
            <a:avLst/>
          </a:prstGeom>
          <a:noFill/>
          <a:ln w="9525">
            <a:noFill/>
            <a:miter lim="800000"/>
            <a:headEnd/>
            <a:tailEnd/>
          </a:ln>
        </p:spPr>
      </p:pic>
      <p:sp>
        <p:nvSpPr>
          <p:cNvPr id="15364" name="TextBox 4"/>
          <p:cNvSpPr txBox="1">
            <a:spLocks noChangeArrowheads="1"/>
          </p:cNvSpPr>
          <p:nvPr/>
        </p:nvSpPr>
        <p:spPr bwMode="auto">
          <a:xfrm>
            <a:off x="762000" y="5943600"/>
            <a:ext cx="7620000" cy="646325"/>
          </a:xfrm>
          <a:prstGeom prst="rect">
            <a:avLst/>
          </a:prstGeom>
          <a:noFill/>
          <a:ln w="9525">
            <a:noFill/>
            <a:miter lim="800000"/>
            <a:headEnd/>
            <a:tailEnd/>
          </a:ln>
        </p:spPr>
        <p:txBody>
          <a:bodyPr lIns="91434" tIns="45717" rIns="91434" bIns="45717">
            <a:spAutoFit/>
          </a:bodyPr>
          <a:lstStyle/>
          <a:p>
            <a:r>
              <a:rPr lang="en-US">
                <a:latin typeface="Calibri" pitchFamily="34" charset="0"/>
              </a:rPr>
              <a:t>Give me all the atmospheric observations and forecasts in a 3D bounding box around the airport during the time  frame of a recent storm</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ctrTitle"/>
          </p:nvPr>
        </p:nvSpPr>
        <p:spPr>
          <a:xfrm>
            <a:off x="497205" y="320040"/>
            <a:ext cx="8149590" cy="1051560"/>
          </a:xfrm>
        </p:spPr>
        <p:txBody>
          <a:bodyPr lIns="0" tIns="0" rIns="0" bIns="0" anchor="t"/>
          <a:lstStyle/>
          <a:p>
            <a:pPr eaLnBrk="1" hangingPunct="1">
              <a:lnSpc>
                <a:spcPct val="95000"/>
              </a:lnSpc>
            </a:pPr>
            <a:r>
              <a:rPr lang="en-US" dirty="0" smtClean="0">
                <a:solidFill>
                  <a:srgbClr val="000000"/>
                </a:solidFill>
              </a:rPr>
              <a:t>GALEON 1 Lessons</a:t>
            </a:r>
          </a:p>
        </p:txBody>
      </p:sp>
      <p:sp>
        <p:nvSpPr>
          <p:cNvPr id="6147" name="Rectangle 2"/>
          <p:cNvSpPr>
            <a:spLocks noGrp="1" noChangeArrowheads="1"/>
          </p:cNvSpPr>
          <p:nvPr>
            <p:ph type="subTitle" idx="1"/>
          </p:nvPr>
        </p:nvSpPr>
        <p:spPr>
          <a:xfrm>
            <a:off x="497205" y="1645920"/>
            <a:ext cx="8453914" cy="4434840"/>
          </a:xfrm>
        </p:spPr>
        <p:txBody>
          <a:bodyPr lIns="0" tIns="0" rIns="0" bIns="0"/>
          <a:lstStyle/>
          <a:p>
            <a:pPr lvl="1" indent="-308588" algn="l">
              <a:lnSpc>
                <a:spcPct val="95000"/>
              </a:lnSpc>
              <a:spcBef>
                <a:spcPct val="0"/>
              </a:spcBef>
              <a:buClr>
                <a:srgbClr val="000000"/>
              </a:buClr>
              <a:buFontTx/>
              <a:buChar char="•"/>
            </a:pPr>
            <a:r>
              <a:rPr lang="en-US" dirty="0" smtClean="0">
                <a:solidFill>
                  <a:srgbClr val="000000"/>
                </a:solidFill>
              </a:rPr>
              <a:t>Relatively simple WCS use case is valuable:</a:t>
            </a:r>
            <a:endParaRPr lang="en-US" dirty="0" smtClean="0"/>
          </a:p>
          <a:p>
            <a:pPr marL="771471" lvl="2" indent="-257157" algn="l">
              <a:lnSpc>
                <a:spcPct val="95000"/>
              </a:lnSpc>
              <a:spcBef>
                <a:spcPct val="0"/>
              </a:spcBef>
              <a:buClr>
                <a:srgbClr val="000000"/>
              </a:buClr>
              <a:buSzPct val="80000"/>
              <a:buFont typeface="Courier New" pitchFamily="49" charset="0"/>
              <a:buChar char="o"/>
            </a:pPr>
            <a:r>
              <a:rPr lang="en-US" dirty="0" smtClean="0">
                <a:solidFill>
                  <a:srgbClr val="000000"/>
                </a:solidFill>
              </a:rPr>
              <a:t>Bounding box (in coordinate space), time frame, coverage name (e.g., surface temperature) </a:t>
            </a:r>
            <a:r>
              <a:rPr lang="en-US" dirty="0" err="1" smtClean="0">
                <a:solidFill>
                  <a:srgbClr val="000000"/>
                </a:solidFill>
              </a:rPr>
              <a:t>subsetting</a:t>
            </a:r>
            <a:r>
              <a:rPr lang="en-US" dirty="0" smtClean="0">
                <a:solidFill>
                  <a:srgbClr val="000000"/>
                </a:solidFill>
              </a:rPr>
              <a:t> is practical</a:t>
            </a:r>
            <a:endParaRPr lang="en-US" dirty="0" smtClean="0"/>
          </a:p>
          <a:p>
            <a:pPr marL="771471" lvl="2" indent="-257157" algn="l">
              <a:lnSpc>
                <a:spcPct val="95000"/>
              </a:lnSpc>
              <a:spcBef>
                <a:spcPct val="0"/>
              </a:spcBef>
              <a:buClr>
                <a:srgbClr val="000000"/>
              </a:buClr>
              <a:buSzPct val="80000"/>
              <a:buFont typeface="Courier New" pitchFamily="49" charset="0"/>
              <a:buChar char="o"/>
            </a:pPr>
            <a:r>
              <a:rPr lang="en-US" dirty="0" smtClean="0">
                <a:solidFill>
                  <a:srgbClr val="000000"/>
                </a:solidFill>
              </a:rPr>
              <a:t>CF-netCDF payload works for many clients</a:t>
            </a:r>
            <a:endParaRPr lang="en-US" dirty="0" smtClean="0"/>
          </a:p>
          <a:p>
            <a:pPr lvl="1" indent="-308588" algn="l">
              <a:lnSpc>
                <a:spcPct val="95000"/>
              </a:lnSpc>
              <a:spcBef>
                <a:spcPct val="0"/>
              </a:spcBef>
              <a:buClr>
                <a:srgbClr val="000000"/>
              </a:buClr>
              <a:buFontTx/>
              <a:buChar char="•"/>
            </a:pPr>
            <a:r>
              <a:rPr lang="en-US" dirty="0" smtClean="0">
                <a:solidFill>
                  <a:srgbClr val="000000"/>
                </a:solidFill>
              </a:rPr>
              <a:t>WCS limitations:</a:t>
            </a:r>
            <a:endParaRPr lang="en-US" dirty="0" smtClean="0"/>
          </a:p>
          <a:p>
            <a:pPr marL="771471" lvl="2" indent="-257157" algn="l">
              <a:lnSpc>
                <a:spcPct val="95000"/>
              </a:lnSpc>
              <a:spcBef>
                <a:spcPct val="0"/>
              </a:spcBef>
              <a:buClr>
                <a:srgbClr val="000000"/>
              </a:buClr>
              <a:buSzPct val="80000"/>
              <a:buFont typeface="Courier New" pitchFamily="49" charset="0"/>
              <a:buChar char="o"/>
            </a:pPr>
            <a:r>
              <a:rPr lang="en-US" dirty="0" smtClean="0">
                <a:solidFill>
                  <a:srgbClr val="000000"/>
                </a:solidFill>
              </a:rPr>
              <a:t>gridded data (regularly spaced in some projection</a:t>
            </a:r>
            <a:endParaRPr lang="en-US" dirty="0" smtClean="0"/>
          </a:p>
          <a:p>
            <a:pPr marL="771471" lvl="2" indent="-257157" algn="l">
              <a:lnSpc>
                <a:spcPct val="95000"/>
              </a:lnSpc>
              <a:spcBef>
                <a:spcPct val="0"/>
              </a:spcBef>
              <a:buClr>
                <a:srgbClr val="000000"/>
              </a:buClr>
              <a:buSzPct val="80000"/>
              <a:buFont typeface="Courier New" pitchFamily="49" charset="0"/>
              <a:buChar char="o"/>
            </a:pPr>
            <a:r>
              <a:rPr lang="en-US" dirty="0" smtClean="0">
                <a:solidFill>
                  <a:srgbClr val="000000"/>
                </a:solidFill>
              </a:rPr>
              <a:t>WCS 1.1 complicated (all things to all people)</a:t>
            </a:r>
            <a:endParaRPr lang="en-US" dirty="0" smtClean="0"/>
          </a:p>
          <a:p>
            <a:pPr marL="771471" lvl="2" indent="-257157" algn="l">
              <a:lnSpc>
                <a:spcPct val="95000"/>
              </a:lnSpc>
              <a:spcBef>
                <a:spcPct val="0"/>
              </a:spcBef>
              <a:buClr>
                <a:srgbClr val="000000"/>
              </a:buClr>
              <a:buSzPct val="80000"/>
              <a:buFont typeface="Courier New" pitchFamily="49" charset="0"/>
              <a:buChar char="o"/>
            </a:pPr>
            <a:r>
              <a:rPr lang="en-US" dirty="0" smtClean="0">
                <a:solidFill>
                  <a:srgbClr val="000000"/>
                </a:solidFill>
              </a:rPr>
              <a:t>WCS going toward modular core/extensions approach</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pPr eaLnBrk="1" hangingPunct="1"/>
            <a:r>
              <a:rPr lang="en-US" smtClean="0"/>
              <a:t>Gridded Output of Forecast Models</a:t>
            </a:r>
          </a:p>
        </p:txBody>
      </p:sp>
      <p:sp>
        <p:nvSpPr>
          <p:cNvPr id="13315" name="TextBox 4"/>
          <p:cNvSpPr txBox="1">
            <a:spLocks noChangeArrowheads="1"/>
          </p:cNvSpPr>
          <p:nvPr/>
        </p:nvSpPr>
        <p:spPr bwMode="auto">
          <a:xfrm>
            <a:off x="1371600" y="6335713"/>
            <a:ext cx="6248400" cy="369326"/>
          </a:xfrm>
          <a:prstGeom prst="rect">
            <a:avLst/>
          </a:prstGeom>
          <a:noFill/>
          <a:ln w="9525">
            <a:noFill/>
            <a:miter lim="800000"/>
            <a:headEnd/>
            <a:tailEnd/>
          </a:ln>
        </p:spPr>
        <p:txBody>
          <a:bodyPr lIns="91434" tIns="45717" rIns="91434" bIns="45717">
            <a:spAutoFit/>
          </a:bodyPr>
          <a:lstStyle/>
          <a:p>
            <a:pPr algn="ctr"/>
            <a:r>
              <a:rPr lang="en-US">
                <a:latin typeface="Calibri" pitchFamily="34" charset="0"/>
              </a:rPr>
              <a:t>WCS is ideal for this scientific data type</a:t>
            </a:r>
          </a:p>
        </p:txBody>
      </p:sp>
      <p:pic>
        <p:nvPicPr>
          <p:cNvPr id="13316" name="Picture 5" descr="Temperature Animation 3D Over Africa.gif"/>
          <p:cNvPicPr>
            <a:picLocks noChangeAspect="1"/>
          </p:cNvPicPr>
          <p:nvPr/>
        </p:nvPicPr>
        <p:blipFill>
          <a:blip r:embed="rId3" cstate="print"/>
          <a:srcRect/>
          <a:stretch>
            <a:fillRect/>
          </a:stretch>
        </p:blipFill>
        <p:spPr bwMode="auto">
          <a:xfrm>
            <a:off x="1066800" y="990600"/>
            <a:ext cx="6781800" cy="5281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1143000"/>
          </a:xfrm>
        </p:spPr>
        <p:txBody>
          <a:bodyPr/>
          <a:lstStyle/>
          <a:p>
            <a:pPr eaLnBrk="1" hangingPunct="1"/>
            <a:r>
              <a:rPr lang="en-US" smtClean="0"/>
              <a:t>Collections of Station Observations</a:t>
            </a:r>
          </a:p>
        </p:txBody>
      </p:sp>
      <p:pic>
        <p:nvPicPr>
          <p:cNvPr id="17411" name="Picture 3" descr="Observed and Forecast Temperatures in US.jpg"/>
          <p:cNvPicPr>
            <a:picLocks noChangeAspect="1"/>
          </p:cNvPicPr>
          <p:nvPr/>
        </p:nvPicPr>
        <p:blipFill>
          <a:blip r:embed="rId3" cstate="print"/>
          <a:srcRect t="18311" b="7037"/>
          <a:stretch>
            <a:fillRect/>
          </a:stretch>
        </p:blipFill>
        <p:spPr bwMode="auto">
          <a:xfrm>
            <a:off x="838200" y="990600"/>
            <a:ext cx="7545388" cy="4876800"/>
          </a:xfrm>
          <a:prstGeom prst="rect">
            <a:avLst/>
          </a:prstGeom>
          <a:noFill/>
          <a:ln w="9525">
            <a:noFill/>
            <a:miter lim="800000"/>
            <a:headEnd/>
            <a:tailEnd/>
          </a:ln>
        </p:spPr>
      </p:pic>
      <p:sp>
        <p:nvSpPr>
          <p:cNvPr id="17412" name="TextBox 4"/>
          <p:cNvSpPr txBox="1">
            <a:spLocks noChangeArrowheads="1"/>
          </p:cNvSpPr>
          <p:nvPr/>
        </p:nvSpPr>
        <p:spPr bwMode="auto">
          <a:xfrm>
            <a:off x="914400" y="5934075"/>
            <a:ext cx="7239000" cy="646325"/>
          </a:xfrm>
          <a:prstGeom prst="rect">
            <a:avLst/>
          </a:prstGeom>
          <a:noFill/>
          <a:ln w="9525">
            <a:noFill/>
            <a:miter lim="800000"/>
            <a:headEnd/>
            <a:tailEnd/>
          </a:ln>
        </p:spPr>
        <p:txBody>
          <a:bodyPr lIns="91434" tIns="45717" rIns="91434" bIns="45717">
            <a:spAutoFit/>
          </a:bodyPr>
          <a:lstStyle/>
          <a:p>
            <a:pPr algn="ctr"/>
            <a:r>
              <a:rPr lang="en-US">
                <a:latin typeface="Calibri" pitchFamily="34" charset="0"/>
              </a:rPr>
              <a:t>Common Use Case: </a:t>
            </a:r>
            <a:br>
              <a:rPr lang="en-US">
                <a:latin typeface="Calibri" pitchFamily="34" charset="0"/>
              </a:rPr>
            </a:br>
            <a:r>
              <a:rPr lang="en-US">
                <a:latin typeface="Calibri" pitchFamily="34" charset="0"/>
              </a:rPr>
              <a:t>comparing forecast and observations for the same region and time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Are These Collections Coverages?</a:t>
            </a:r>
          </a:p>
        </p:txBody>
      </p:sp>
      <p:sp>
        <p:nvSpPr>
          <p:cNvPr id="3" name="Content Placeholder 2"/>
          <p:cNvSpPr>
            <a:spLocks noGrp="1"/>
          </p:cNvSpPr>
          <p:nvPr>
            <p:ph idx="1"/>
          </p:nvPr>
        </p:nvSpPr>
        <p:spPr>
          <a:xfrm>
            <a:off x="457200" y="1600200"/>
            <a:ext cx="8382000" cy="4876800"/>
          </a:xfrm>
        </p:spPr>
        <p:txBody>
          <a:bodyPr rtlCol="0">
            <a:normAutofit fontScale="92500" lnSpcReduction="20000"/>
          </a:bodyPr>
          <a:lstStyle/>
          <a:p>
            <a:pPr>
              <a:defRPr/>
            </a:pPr>
            <a:r>
              <a:rPr lang="en-US" dirty="0" smtClean="0"/>
              <a:t>Data request similar to that of WCS is useful for cases comparing forecasts and observations</a:t>
            </a:r>
          </a:p>
          <a:p>
            <a:pPr>
              <a:defRPr/>
            </a:pPr>
            <a:r>
              <a:rPr lang="en-US" dirty="0" smtClean="0"/>
              <a:t>ISO general feature model calls them “aggregations”</a:t>
            </a:r>
          </a:p>
          <a:p>
            <a:pPr>
              <a:defRPr/>
            </a:pPr>
            <a:r>
              <a:rPr lang="en-US" dirty="0" smtClean="0"/>
              <a:t> ISO 19123 definitions of coverage includes: </a:t>
            </a:r>
          </a:p>
          <a:p>
            <a:pPr lvl="1">
              <a:defRPr/>
            </a:pPr>
            <a:r>
              <a:rPr lang="en-US" dirty="0" smtClean="0"/>
              <a:t>grid,</a:t>
            </a:r>
          </a:p>
          <a:p>
            <a:pPr lvl="1">
              <a:defRPr/>
            </a:pPr>
            <a:r>
              <a:rPr lang="en-US" dirty="0" smtClean="0"/>
              <a:t>point </a:t>
            </a:r>
          </a:p>
          <a:p>
            <a:pPr lvl="1">
              <a:defRPr/>
            </a:pPr>
            <a:r>
              <a:rPr lang="en-US" dirty="0" smtClean="0"/>
              <a:t>curve</a:t>
            </a:r>
          </a:p>
          <a:p>
            <a:pPr lvl="1">
              <a:defRPr/>
            </a:pPr>
            <a:r>
              <a:rPr lang="en-US" dirty="0" smtClean="0"/>
              <a:t>surface</a:t>
            </a:r>
          </a:p>
          <a:p>
            <a:pPr lvl="1">
              <a:defRPr/>
            </a:pPr>
            <a:r>
              <a:rPr lang="en-US" dirty="0" smtClean="0"/>
              <a:t>solid</a:t>
            </a:r>
          </a:p>
          <a:p>
            <a:pPr>
              <a:defRPr/>
            </a:pPr>
            <a:r>
              <a:rPr lang="en-US" dirty="0" smtClean="0"/>
              <a:t>But WCS only serves regular grids at this point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Unidata</a:t>
            </a:r>
            <a:r>
              <a:rPr lang="en-US" dirty="0" smtClean="0"/>
              <a:t> 2013 Review Panel Question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i="1" dirty="0" smtClean="0"/>
              <a:t>Question: Is the UPC prepared to provide the same quality of support to the newly engaged communities as it provides to its current constituents?</a:t>
            </a:r>
          </a:p>
          <a:p>
            <a:pPr>
              <a:buNone/>
            </a:pPr>
            <a:r>
              <a:rPr lang="en-US" dirty="0" smtClean="0"/>
              <a:t>Response: While the support for all users will remain at a very high level, that does not mean it will be exactly the same.</a:t>
            </a:r>
          </a:p>
          <a:p>
            <a:pPr lvl="1"/>
            <a:r>
              <a:rPr lang="en-US" sz="2400" dirty="0" smtClean="0"/>
              <a:t>Data access with supported analysis and display tools for our community</a:t>
            </a:r>
          </a:p>
          <a:p>
            <a:pPr lvl="1"/>
            <a:r>
              <a:rPr lang="en-US" sz="2400" dirty="0" smtClean="0"/>
              <a:t>Data access via standard interfaces to enable other communities to use our data with their own tools (</a:t>
            </a:r>
            <a:r>
              <a:rPr lang="en-US" sz="2400" dirty="0" err="1" smtClean="0"/>
              <a:t>arcGIS</a:t>
            </a:r>
            <a:r>
              <a:rPr lang="en-US" sz="2400" dirty="0" smtClean="0"/>
              <a:t>, IDL, </a:t>
            </a:r>
            <a:r>
              <a:rPr lang="en-US" sz="2400" dirty="0" err="1" smtClean="0"/>
              <a:t>Matlab</a:t>
            </a:r>
            <a:r>
              <a:rPr lang="en-US" sz="2400" dirty="0" smtClean="0"/>
              <a:t>, etc.)</a:t>
            </a:r>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6200"/>
            <a:ext cx="8229600" cy="1143000"/>
          </a:xfrm>
        </p:spPr>
        <p:txBody>
          <a:bodyPr/>
          <a:lstStyle/>
          <a:p>
            <a:pPr eaLnBrk="1" hangingPunct="1"/>
            <a:r>
              <a:rPr lang="en-US" smtClean="0"/>
              <a:t>Radar Data Collections</a:t>
            </a:r>
          </a:p>
        </p:txBody>
      </p:sp>
      <p:pic>
        <p:nvPicPr>
          <p:cNvPr id="19459" name="Picture 3" descr="New England NEXRAD.gif"/>
          <p:cNvPicPr>
            <a:picLocks noChangeAspect="1"/>
          </p:cNvPicPr>
          <p:nvPr/>
        </p:nvPicPr>
        <p:blipFill>
          <a:blip r:embed="rId3" cstate="print"/>
          <a:srcRect/>
          <a:stretch>
            <a:fillRect/>
          </a:stretch>
        </p:blipFill>
        <p:spPr bwMode="auto">
          <a:xfrm>
            <a:off x="1828800" y="990601"/>
            <a:ext cx="5524500" cy="5419725"/>
          </a:xfrm>
          <a:prstGeom prst="rect">
            <a:avLst/>
          </a:prstGeom>
          <a:noFill/>
          <a:ln w="9525">
            <a:noFill/>
            <a:miter lim="800000"/>
            <a:headEnd/>
            <a:tailEnd/>
          </a:ln>
        </p:spPr>
      </p:pic>
      <p:sp>
        <p:nvSpPr>
          <p:cNvPr id="19460" name="TextBox 4"/>
          <p:cNvSpPr txBox="1">
            <a:spLocks noChangeArrowheads="1"/>
          </p:cNvSpPr>
          <p:nvPr/>
        </p:nvSpPr>
        <p:spPr bwMode="auto">
          <a:xfrm>
            <a:off x="914400" y="5181601"/>
            <a:ext cx="7162800" cy="1477321"/>
          </a:xfrm>
          <a:prstGeom prst="rect">
            <a:avLst/>
          </a:prstGeom>
          <a:solidFill>
            <a:schemeClr val="bg1"/>
          </a:solidFill>
          <a:ln w="9525">
            <a:noFill/>
            <a:miter lim="800000"/>
            <a:headEnd/>
            <a:tailEnd/>
          </a:ln>
        </p:spPr>
        <p:txBody>
          <a:bodyPr lIns="91434" tIns="45717" rIns="91434" bIns="45717">
            <a:spAutoFit/>
          </a:bodyPr>
          <a:lstStyle/>
          <a:p>
            <a:r>
              <a:rPr lang="en-US">
                <a:latin typeface="Calibri" pitchFamily="34" charset="0"/>
              </a:rPr>
              <a:t>Collections of data from individual radars look a lot like the gridded coverages  output from weather  forecast models or satellite imagery.  But the “range rings in the animated illustration show clearly that determining the locations of individual data points is more complicated than for regularly spaced grids.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Data Access Alternatives</a:t>
            </a:r>
          </a:p>
        </p:txBody>
      </p:sp>
      <p:sp>
        <p:nvSpPr>
          <p:cNvPr id="3" name="Content Placeholder 2"/>
          <p:cNvSpPr>
            <a:spLocks noGrp="1"/>
          </p:cNvSpPr>
          <p:nvPr>
            <p:ph idx="1"/>
          </p:nvPr>
        </p:nvSpPr>
        <p:spPr>
          <a:xfrm>
            <a:off x="457200" y="1600200"/>
            <a:ext cx="8229600" cy="5105400"/>
          </a:xfrm>
        </p:spPr>
        <p:txBody>
          <a:bodyPr rtlCol="0">
            <a:normAutofit lnSpcReduction="10000"/>
          </a:bodyPr>
          <a:lstStyle/>
          <a:p>
            <a:pPr>
              <a:defRPr/>
            </a:pPr>
            <a:r>
              <a:rPr lang="en-US" b="1" dirty="0" smtClean="0"/>
              <a:t>WCS</a:t>
            </a:r>
            <a:r>
              <a:rPr lang="en-US" dirty="0" smtClean="0"/>
              <a:t> was shown to work well in GALEON 1 for straightforward data access use case, but only for regularly-spaced grids</a:t>
            </a:r>
          </a:p>
          <a:p>
            <a:pPr>
              <a:defRPr/>
            </a:pPr>
            <a:r>
              <a:rPr lang="en-US" dirty="0" smtClean="0"/>
              <a:t>Points, trajectories, vertical profiles are thought of as “features,” but </a:t>
            </a:r>
            <a:r>
              <a:rPr lang="en-US" b="1" dirty="0" smtClean="0"/>
              <a:t>WFS</a:t>
            </a:r>
            <a:r>
              <a:rPr lang="en-US" dirty="0" smtClean="0"/>
              <a:t> has limitations when it comes to collections of features and the time dimension</a:t>
            </a:r>
          </a:p>
          <a:p>
            <a:pPr>
              <a:defRPr/>
            </a:pPr>
            <a:r>
              <a:rPr lang="en-US" b="1" dirty="0" smtClean="0"/>
              <a:t>SOS</a:t>
            </a:r>
            <a:r>
              <a:rPr lang="en-US" dirty="0" smtClean="0"/>
              <a:t> works for time series of observations from sensors, but not for space-time bounding box requests in its present form</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Climate Science Modeling Language</a:t>
            </a:r>
            <a:br>
              <a:rPr lang="en-US" dirty="0" smtClean="0"/>
            </a:br>
            <a:r>
              <a:rPr lang="en-US" dirty="0" smtClean="0"/>
              <a:t>and Common Data Model Feature Types</a:t>
            </a:r>
            <a:endParaRPr lang="en-US" dirty="0"/>
          </a:p>
        </p:txBody>
      </p:sp>
      <p:graphicFrame>
        <p:nvGraphicFramePr>
          <p:cNvPr id="3" name="Table 2"/>
          <p:cNvGraphicFramePr>
            <a:graphicFrameLocks noGrp="1"/>
          </p:cNvGraphicFramePr>
          <p:nvPr/>
        </p:nvGraphicFramePr>
        <p:xfrm>
          <a:off x="1981200" y="1828800"/>
          <a:ext cx="4800600" cy="4450080"/>
        </p:xfrm>
        <a:graphic>
          <a:graphicData uri="http://schemas.openxmlformats.org/drawingml/2006/table">
            <a:tbl>
              <a:tblPr firstRow="1" bandRow="1">
                <a:tableStyleId>{5C22544A-7EE6-4342-B048-85BDC9FD1C3A}</a:tableStyleId>
              </a:tblPr>
              <a:tblGrid>
                <a:gridCol w="2400300"/>
                <a:gridCol w="2400300"/>
              </a:tblGrid>
              <a:tr h="370840">
                <a:tc gridSpan="2">
                  <a:txBody>
                    <a:bodyPr/>
                    <a:lstStyle/>
                    <a:p>
                      <a:pPr algn="ctr"/>
                      <a:r>
                        <a:rPr lang="en-US" sz="1800" dirty="0" smtClean="0"/>
                        <a:t>Scientific Feature</a:t>
                      </a:r>
                      <a:r>
                        <a:rPr lang="en-US" sz="1800" baseline="0" dirty="0" smtClean="0"/>
                        <a:t> Types</a:t>
                      </a:r>
                      <a:endParaRPr lang="en-US" sz="1800" dirty="0"/>
                    </a:p>
                  </a:txBody>
                  <a:tcPr/>
                </a:tc>
                <a:tc hMerge="1">
                  <a:txBody>
                    <a:bodyPr/>
                    <a:lstStyle/>
                    <a:p>
                      <a:endParaRPr lang="en-US" dirty="0"/>
                    </a:p>
                  </a:txBody>
                  <a:tcPr/>
                </a:tc>
              </a:tr>
              <a:tr h="370840">
                <a:tc>
                  <a:txBody>
                    <a:bodyPr/>
                    <a:lstStyle/>
                    <a:p>
                      <a:pPr algn="ctr"/>
                      <a:r>
                        <a:rPr lang="en-US" sz="1800" dirty="0" smtClean="0"/>
                        <a:t>CSML</a:t>
                      </a:r>
                      <a:endParaRPr lang="en-US" sz="1800" dirty="0"/>
                    </a:p>
                  </a:txBody>
                  <a:tcPr/>
                </a:tc>
                <a:tc>
                  <a:txBody>
                    <a:bodyPr/>
                    <a:lstStyle/>
                    <a:p>
                      <a:pPr algn="ctr"/>
                      <a:r>
                        <a:rPr lang="en-US" sz="1800" dirty="0" smtClean="0"/>
                        <a:t>CF/CDM</a:t>
                      </a:r>
                      <a:endParaRPr lang="en-US" sz="1800" dirty="0"/>
                    </a:p>
                  </a:txBody>
                  <a:tcPr/>
                </a:tc>
              </a:tr>
              <a:tr h="370840">
                <a:tc>
                  <a:txBody>
                    <a:bodyPr/>
                    <a:lstStyle/>
                    <a:p>
                      <a:r>
                        <a:rPr lang="en-US" sz="1800" dirty="0" smtClean="0"/>
                        <a:t>Point</a:t>
                      </a:r>
                      <a:endParaRPr lang="en-US" sz="1800" dirty="0"/>
                    </a:p>
                  </a:txBody>
                  <a:tcPr/>
                </a:tc>
                <a:tc>
                  <a:txBody>
                    <a:bodyPr/>
                    <a:lstStyle/>
                    <a:p>
                      <a:r>
                        <a:rPr lang="en-US" sz="1800" dirty="0" smtClean="0"/>
                        <a:t>Point</a:t>
                      </a:r>
                      <a:endParaRPr lang="en-US" sz="1800" dirty="0"/>
                    </a:p>
                  </a:txBody>
                  <a:tcPr/>
                </a:tc>
              </a:tr>
              <a:tr h="370840">
                <a:tc>
                  <a:txBody>
                    <a:bodyPr/>
                    <a:lstStyle/>
                    <a:p>
                      <a:r>
                        <a:rPr lang="en-US" sz="1800" dirty="0" err="1" smtClean="0"/>
                        <a:t>PointSeries</a:t>
                      </a:r>
                      <a:endParaRPr lang="en-US" sz="1800" dirty="0"/>
                    </a:p>
                  </a:txBody>
                  <a:tcPr/>
                </a:tc>
                <a:tc>
                  <a:txBody>
                    <a:bodyPr/>
                    <a:lstStyle/>
                    <a:p>
                      <a:r>
                        <a:rPr lang="en-US" sz="1800" dirty="0" err="1" smtClean="0"/>
                        <a:t>StationTimeSeries</a:t>
                      </a:r>
                      <a:endParaRPr lang="en-US" sz="1800" dirty="0"/>
                    </a:p>
                  </a:txBody>
                  <a:tcPr/>
                </a:tc>
              </a:tr>
              <a:tr h="370840">
                <a:tc>
                  <a:txBody>
                    <a:bodyPr/>
                    <a:lstStyle/>
                    <a:p>
                      <a:r>
                        <a:rPr lang="en-US" sz="1800" dirty="0" smtClean="0"/>
                        <a:t>Trajectory</a:t>
                      </a:r>
                      <a:endParaRPr lang="en-US" sz="1800" dirty="0"/>
                    </a:p>
                  </a:txBody>
                  <a:tcPr/>
                </a:tc>
                <a:tc>
                  <a:txBody>
                    <a:bodyPr/>
                    <a:lstStyle/>
                    <a:p>
                      <a:r>
                        <a:rPr lang="en-US" sz="1800" dirty="0" smtClean="0"/>
                        <a:t>Trajectory</a:t>
                      </a:r>
                      <a:endParaRPr lang="en-US" sz="1800" dirty="0"/>
                    </a:p>
                  </a:txBody>
                  <a:tcPr/>
                </a:tc>
              </a:tr>
              <a:tr h="370840">
                <a:tc>
                  <a:txBody>
                    <a:bodyPr/>
                    <a:lstStyle/>
                    <a:p>
                      <a:r>
                        <a:rPr lang="en-US" sz="1800" dirty="0" smtClean="0"/>
                        <a:t>Profile</a:t>
                      </a:r>
                      <a:endParaRPr lang="en-US" sz="1800" dirty="0"/>
                    </a:p>
                  </a:txBody>
                  <a:tcPr/>
                </a:tc>
                <a:tc>
                  <a:txBody>
                    <a:bodyPr/>
                    <a:lstStyle/>
                    <a:p>
                      <a:r>
                        <a:rPr lang="en-US" sz="1800" dirty="0" smtClean="0"/>
                        <a:t>Profile</a:t>
                      </a:r>
                      <a:endParaRPr lang="en-US" sz="1800" dirty="0"/>
                    </a:p>
                  </a:txBody>
                  <a:tcPr/>
                </a:tc>
              </a:tr>
              <a:tr h="370840">
                <a:tc>
                  <a:txBody>
                    <a:bodyPr/>
                    <a:lstStyle/>
                    <a:p>
                      <a:r>
                        <a:rPr lang="en-US" sz="1800" dirty="0" err="1" smtClean="0"/>
                        <a:t>ProfileSeries</a:t>
                      </a:r>
                      <a:endParaRPr lang="en-US" sz="1800" dirty="0"/>
                    </a:p>
                  </a:txBody>
                  <a:tcPr/>
                </a:tc>
                <a:tc>
                  <a:txBody>
                    <a:bodyPr/>
                    <a:lstStyle/>
                    <a:p>
                      <a:r>
                        <a:rPr lang="en-US" sz="1800" dirty="0" err="1" smtClean="0"/>
                        <a:t>Station</a:t>
                      </a:r>
                      <a:r>
                        <a:rPr lang="en-US" sz="1800" baseline="0" dirty="0" err="1" smtClean="0"/>
                        <a:t>Profile</a:t>
                      </a:r>
                      <a:endParaRPr lang="en-US" sz="1800" dirty="0"/>
                    </a:p>
                  </a:txBody>
                  <a:tcPr/>
                </a:tc>
              </a:tr>
              <a:tr h="370840">
                <a:tc>
                  <a:txBody>
                    <a:bodyPr/>
                    <a:lstStyle/>
                    <a:p>
                      <a:r>
                        <a:rPr lang="en-US" sz="1800" dirty="0" smtClean="0"/>
                        <a:t>Swath</a:t>
                      </a:r>
                      <a:endParaRPr lang="en-US" sz="1800" dirty="0"/>
                    </a:p>
                  </a:txBody>
                  <a:tcPr/>
                </a:tc>
                <a:tc>
                  <a:txBody>
                    <a:bodyPr/>
                    <a:lstStyle/>
                    <a:p>
                      <a:r>
                        <a:rPr lang="en-US" sz="1800" dirty="0" smtClean="0"/>
                        <a:t>Swath</a:t>
                      </a:r>
                      <a:endParaRPr lang="en-US" sz="1800" dirty="0"/>
                    </a:p>
                  </a:txBody>
                  <a:tcPr/>
                </a:tc>
              </a:tr>
              <a:tr h="370840">
                <a:tc>
                  <a:txBody>
                    <a:bodyPr/>
                    <a:lstStyle/>
                    <a:p>
                      <a:r>
                        <a:rPr lang="en-US" sz="1800" dirty="0" err="1" smtClean="0"/>
                        <a:t>ScanningRadar</a:t>
                      </a:r>
                      <a:endParaRPr lang="en-US" sz="1800" dirty="0"/>
                    </a:p>
                  </a:txBody>
                  <a:tcPr/>
                </a:tc>
                <a:tc>
                  <a:txBody>
                    <a:bodyPr/>
                    <a:lstStyle/>
                    <a:p>
                      <a:r>
                        <a:rPr lang="en-US" sz="1800" dirty="0" err="1" smtClean="0"/>
                        <a:t>StationayrRadialSweep</a:t>
                      </a:r>
                      <a:endParaRPr lang="en-US" sz="1800" dirty="0"/>
                    </a:p>
                  </a:txBody>
                  <a:tcPr/>
                </a:tc>
              </a:tr>
              <a:tr h="370840">
                <a:tc>
                  <a:txBody>
                    <a:bodyPr/>
                    <a:lstStyle/>
                    <a:p>
                      <a:r>
                        <a:rPr lang="en-US" sz="1800" dirty="0" smtClean="0"/>
                        <a:t>Section</a:t>
                      </a:r>
                      <a:endParaRPr lang="en-US" sz="1800" dirty="0"/>
                    </a:p>
                  </a:txBody>
                  <a:tcPr/>
                </a:tc>
                <a:tc>
                  <a:txBody>
                    <a:bodyPr/>
                    <a:lstStyle/>
                    <a:p>
                      <a:r>
                        <a:rPr lang="en-US" sz="1800" dirty="0" smtClean="0"/>
                        <a:t>Collection</a:t>
                      </a:r>
                      <a:r>
                        <a:rPr lang="en-US" sz="1800" baseline="0" dirty="0" smtClean="0"/>
                        <a:t> of Profiles</a:t>
                      </a:r>
                      <a:endParaRPr lang="en-US" sz="1800" dirty="0"/>
                    </a:p>
                  </a:txBody>
                  <a:tcPr/>
                </a:tc>
              </a:tr>
              <a:tr h="370840">
                <a:tc>
                  <a:txBody>
                    <a:bodyPr/>
                    <a:lstStyle/>
                    <a:p>
                      <a:r>
                        <a:rPr lang="en-US" sz="1800" dirty="0" smtClean="0"/>
                        <a:t>Grid</a:t>
                      </a:r>
                      <a:endParaRPr lang="en-US" sz="1800" dirty="0"/>
                    </a:p>
                  </a:txBody>
                  <a:tcPr/>
                </a:tc>
                <a:tc>
                  <a:txBody>
                    <a:bodyPr/>
                    <a:lstStyle/>
                    <a:p>
                      <a:r>
                        <a:rPr lang="en-US" sz="1800" dirty="0" smtClean="0"/>
                        <a:t>Grid (single</a:t>
                      </a:r>
                      <a:r>
                        <a:rPr lang="en-US" sz="1800" baseline="0" dirty="0" smtClean="0"/>
                        <a:t> time)</a:t>
                      </a:r>
                      <a:endParaRPr lang="en-US" sz="1800" dirty="0"/>
                    </a:p>
                  </a:txBody>
                  <a:tcPr/>
                </a:tc>
              </a:tr>
              <a:tr h="370840">
                <a:tc>
                  <a:txBody>
                    <a:bodyPr/>
                    <a:lstStyle/>
                    <a:p>
                      <a:r>
                        <a:rPr lang="en-US" sz="1800" dirty="0" err="1" smtClean="0"/>
                        <a:t>GridSeries</a:t>
                      </a:r>
                      <a:endParaRPr lang="en-US" sz="1800" dirty="0"/>
                    </a:p>
                  </a:txBody>
                  <a:tcPr/>
                </a:tc>
                <a:tc>
                  <a:txBody>
                    <a:bodyPr/>
                    <a:lstStyle/>
                    <a:p>
                      <a:r>
                        <a:rPr lang="en-US" sz="1800" dirty="0" smtClean="0"/>
                        <a:t>Grid</a:t>
                      </a:r>
                      <a:endParaRPr lang="en-US" sz="1800" dirty="0"/>
                    </a:p>
                  </a:txBody>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of CSML with CF Point Obs.</a:t>
            </a:r>
            <a:br>
              <a:rPr lang="en-US" dirty="0" smtClean="0"/>
            </a:br>
            <a:r>
              <a:rPr lang="en-US" sz="3600" dirty="0" smtClean="0"/>
              <a:t>(Quote from BADC CSML Group)</a:t>
            </a:r>
            <a:endParaRPr lang="en-US" sz="3600" dirty="0"/>
          </a:p>
        </p:txBody>
      </p:sp>
      <p:sp>
        <p:nvSpPr>
          <p:cNvPr id="3" name="Content Placeholder 2"/>
          <p:cNvSpPr>
            <a:spLocks noGrp="1"/>
          </p:cNvSpPr>
          <p:nvPr>
            <p:ph idx="1"/>
          </p:nvPr>
        </p:nvSpPr>
        <p:spPr/>
        <p:txBody>
          <a:bodyPr>
            <a:normAutofit lnSpcReduction="10000"/>
          </a:bodyPr>
          <a:lstStyle/>
          <a:p>
            <a:pPr indent="0">
              <a:buNone/>
            </a:pPr>
            <a:r>
              <a:rPr lang="en-US" dirty="0" smtClean="0"/>
              <a:t>For several iteration now the Climate and Forecast (CF) conventions for Point Observations and CSML have been converging on similar feature models.  The latest version of CSML sees very direct mappings between CSML and CF Point Observations (see also the </a:t>
            </a:r>
            <a:r>
              <a:rPr lang="en-US" dirty="0" err="1" smtClean="0"/>
              <a:t>Unidata</a:t>
            </a:r>
            <a:r>
              <a:rPr lang="en-US" dirty="0" smtClean="0"/>
              <a:t> Common Data Model).  This will help bridge the gap between the </a:t>
            </a:r>
            <a:r>
              <a:rPr lang="en-US" dirty="0" err="1" smtClean="0"/>
              <a:t>netCDF</a:t>
            </a:r>
            <a:r>
              <a:rPr lang="en-US" dirty="0" smtClean="0"/>
              <a:t> and file view of the world and the OGC feature and service view.</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94360" y="20003"/>
            <a:ext cx="7772400" cy="1145858"/>
          </a:xfrm>
        </p:spPr>
        <p:txBody>
          <a:bodyPr>
            <a:normAutofit fontScale="90000"/>
          </a:bodyPr>
          <a:lstStyle/>
          <a:p>
            <a:pPr eaLnBrk="1" hangingPunct="1"/>
            <a:r>
              <a:rPr lang="en-US" sz="3600" dirty="0" smtClean="0"/>
              <a:t>Scientific Data Types </a:t>
            </a:r>
            <a:br>
              <a:rPr lang="en-US" sz="3600" dirty="0" smtClean="0"/>
            </a:br>
            <a:r>
              <a:rPr lang="en-US" sz="3600" dirty="0" smtClean="0"/>
              <a:t>Mapping to ISO </a:t>
            </a:r>
            <a:r>
              <a:rPr lang="en-US" sz="3600" dirty="0" err="1" smtClean="0"/>
              <a:t>Coverages</a:t>
            </a:r>
            <a:r>
              <a:rPr lang="en-US" sz="3600" dirty="0" smtClean="0"/>
              <a:t> </a:t>
            </a:r>
            <a:r>
              <a:rPr lang="en-US" sz="2200" dirty="0" smtClean="0"/>
              <a:t>(from 2009)</a:t>
            </a:r>
          </a:p>
        </p:txBody>
      </p:sp>
      <p:graphicFrame>
        <p:nvGraphicFramePr>
          <p:cNvPr id="29731" name="Group 35"/>
          <p:cNvGraphicFramePr>
            <a:graphicFrameLocks noGrp="1"/>
          </p:cNvGraphicFramePr>
          <p:nvPr>
            <p:ph idx="1"/>
          </p:nvPr>
        </p:nvGraphicFramePr>
        <p:xfrm>
          <a:off x="457201" y="1524477"/>
          <a:ext cx="8382477" cy="4663444"/>
        </p:xfrm>
        <a:graphic>
          <a:graphicData uri="http://schemas.openxmlformats.org/drawingml/2006/table">
            <a:tbl>
              <a:tblPr/>
              <a:tblGrid>
                <a:gridCol w="4191953"/>
                <a:gridCol w="4190524"/>
              </a:tblGrid>
              <a:tr h="7800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err="1" smtClean="0">
                          <a:ln>
                            <a:noFill/>
                          </a:ln>
                          <a:solidFill>
                            <a:schemeClr val="tx1"/>
                          </a:solidFill>
                          <a:effectLst/>
                          <a:latin typeface="Arial" charset="0"/>
                        </a:rPr>
                        <a:t>Unidata</a:t>
                      </a:r>
                      <a:r>
                        <a:rPr kumimoji="0" lang="en-US" sz="2200" b="1" i="0" u="none" strike="noStrike" cap="none" normalizeH="0" baseline="0" dirty="0" smtClean="0">
                          <a:ln>
                            <a:noFill/>
                          </a:ln>
                          <a:solidFill>
                            <a:schemeClr val="tx1"/>
                          </a:solidFill>
                          <a:effectLst/>
                          <a:latin typeface="Arial" charset="0"/>
                        </a:rPr>
                        <a:t> CDM </a:t>
                      </a:r>
                      <a:br>
                        <a:rPr kumimoji="0" lang="en-US" sz="2200" b="1" i="0" u="none" strike="noStrike" cap="none" normalizeH="0" baseline="0" dirty="0" smtClean="0">
                          <a:ln>
                            <a:noFill/>
                          </a:ln>
                          <a:solidFill>
                            <a:schemeClr val="tx1"/>
                          </a:solidFill>
                          <a:effectLst/>
                          <a:latin typeface="Arial" charset="0"/>
                        </a:rPr>
                      </a:br>
                      <a:r>
                        <a:rPr kumimoji="0" lang="en-US" sz="2200" b="1" i="0" u="none" strike="noStrike" cap="none" normalizeH="0" baseline="0" dirty="0" smtClean="0">
                          <a:ln>
                            <a:noFill/>
                          </a:ln>
                          <a:solidFill>
                            <a:schemeClr val="tx1"/>
                          </a:solidFill>
                          <a:effectLst/>
                          <a:latin typeface="Arial" charset="0"/>
                        </a:rPr>
                        <a:t>Scientific Data Type</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Arial" charset="0"/>
                        </a:rPr>
                        <a:t>ISO 19123 </a:t>
                      </a:r>
                      <a:br>
                        <a:rPr kumimoji="0" lang="en-US" sz="2200" b="1" i="0" u="none" strike="noStrike" cap="none" normalizeH="0" baseline="0" smtClean="0">
                          <a:ln>
                            <a:noFill/>
                          </a:ln>
                          <a:solidFill>
                            <a:schemeClr val="tx1"/>
                          </a:solidFill>
                          <a:effectLst/>
                          <a:latin typeface="Arial" charset="0"/>
                        </a:rPr>
                      </a:br>
                      <a:r>
                        <a:rPr kumimoji="0" lang="en-US" sz="2200" b="1" i="0" u="none" strike="noStrike" cap="none" normalizeH="0" baseline="0" smtClean="0">
                          <a:ln>
                            <a:noFill/>
                          </a:ln>
                          <a:solidFill>
                            <a:schemeClr val="tx1"/>
                          </a:solidFill>
                          <a:effectLst/>
                          <a:latin typeface="Arial" charset="0"/>
                        </a:rPr>
                        <a:t>Coverage Type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1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Unstructured Grid</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DiscretePointCoverage*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7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Structured Grid</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DiscreteGridPointCoverage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7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Swath</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DiscreteSurfaceCoverage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7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Unconnected Points</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DiscretePointCoverage*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43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Station observation/Timeseries</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DiscretePointCoverage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7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General Trajectory</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DiscretePointCoverage* or DiscreteCurveCoverage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3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Vertical Profile</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DiscretePointCoverage*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43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Radar Radial</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DiscreteSurfaceCoverage</a:t>
                      </a:r>
                      <a:r>
                        <a:rPr kumimoji="0" lang="en-US" sz="1800" b="0" i="0" u="none" strike="noStrike" cap="none" normalizeH="0" baseline="0" dirty="0" smtClean="0">
                          <a:ln>
                            <a:noFill/>
                          </a:ln>
                          <a:solidFill>
                            <a:schemeClr val="tx1"/>
                          </a:solidFill>
                          <a:effectLst/>
                          <a:latin typeface="Arial" charset="0"/>
                        </a:rPr>
                        <a:t> or </a:t>
                      </a:r>
                      <a:r>
                        <a:rPr kumimoji="0" lang="en-US" sz="1800" b="0" i="0" u="none" strike="noStrike" cap="none" normalizeH="0" baseline="0" dirty="0" err="1" smtClean="0">
                          <a:ln>
                            <a:noFill/>
                          </a:ln>
                          <a:solidFill>
                            <a:schemeClr val="tx1"/>
                          </a:solidFill>
                          <a:effectLst/>
                          <a:latin typeface="Arial" charset="0"/>
                        </a:rPr>
                        <a:t>DiscreteCurveCoverage</a:t>
                      </a:r>
                      <a:endParaRPr kumimoji="0" lang="en-US" sz="1800" b="0" i="0" u="none" strike="noStrike" cap="none" normalizeH="0" baseline="0" dirty="0" smtClean="0">
                        <a:ln>
                          <a:noFill/>
                        </a:ln>
                        <a:solidFill>
                          <a:schemeClr val="tx1"/>
                        </a:solidFill>
                        <a:effectLst/>
                        <a:latin typeface="Arial" charset="0"/>
                      </a:endParaRP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395" name="Text Box 36"/>
          <p:cNvSpPr txBox="1">
            <a:spLocks noChangeArrowheads="1"/>
          </p:cNvSpPr>
          <p:nvPr/>
        </p:nvSpPr>
        <p:spPr bwMode="auto">
          <a:xfrm>
            <a:off x="182880" y="6377940"/>
            <a:ext cx="8435340" cy="360093"/>
          </a:xfrm>
          <a:prstGeom prst="rect">
            <a:avLst/>
          </a:prstGeom>
          <a:noFill/>
          <a:ln w="9525">
            <a:noFill/>
            <a:miter lim="800000"/>
            <a:headEnd/>
            <a:tailEnd/>
          </a:ln>
        </p:spPr>
        <p:txBody>
          <a:bodyPr lIns="82290" tIns="41145" rIns="82290" bIns="41145">
            <a:spAutoFit/>
          </a:bodyPr>
          <a:lstStyle/>
          <a:p>
            <a:pPr>
              <a:spcBef>
                <a:spcPct val="50000"/>
              </a:spcBef>
            </a:pPr>
            <a:r>
              <a:rPr lang="en-US" dirty="0"/>
              <a:t>*</a:t>
            </a:r>
            <a:r>
              <a:rPr lang="en-US" dirty="0">
                <a:latin typeface="Arial" charset="0"/>
              </a:rPr>
              <a:t>Generally, the domain is a set of </a:t>
            </a:r>
            <a:r>
              <a:rPr lang="en-US" b="1" i="1" dirty="0">
                <a:latin typeface="Arial" charset="0"/>
              </a:rPr>
              <a:t>irregularly distributed points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apezoid 8"/>
          <p:cNvSpPr/>
          <p:nvPr/>
        </p:nvSpPr>
        <p:spPr bwMode="auto">
          <a:xfrm rot="5400000">
            <a:off x="926773" y="678189"/>
            <a:ext cx="5542616" cy="6472237"/>
          </a:xfrm>
          <a:prstGeom prst="trapezoid">
            <a:avLst>
              <a:gd name="adj" fmla="val 19370"/>
            </a:avLst>
          </a:prstGeom>
          <a:solidFill>
            <a:schemeClr val="accent5">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wrap="none" anchor="ctr"/>
          <a:lstStyle/>
          <a:p>
            <a:pPr algn="ctr">
              <a:defRPr/>
            </a:pPr>
            <a:endParaRPr lang="en-US"/>
          </a:p>
        </p:txBody>
      </p:sp>
      <p:sp>
        <p:nvSpPr>
          <p:cNvPr id="11" name="Isosceles Triangle 10"/>
          <p:cNvSpPr/>
          <p:nvPr/>
        </p:nvSpPr>
        <p:spPr bwMode="auto">
          <a:xfrm rot="5400000">
            <a:off x="5791200" y="2971800"/>
            <a:ext cx="4114800" cy="1981200"/>
          </a:xfrm>
          <a:prstGeom prst="triangle">
            <a:avLst>
              <a:gd name="adj" fmla="val 50616"/>
            </a:avLst>
          </a:prstGeom>
          <a:solidFill>
            <a:schemeClr val="accent5">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wrap="none" anchor="ctr"/>
          <a:lstStyle/>
          <a:p>
            <a:pPr algn="ctr">
              <a:defRPr/>
            </a:pPr>
            <a:endParaRPr lang="en-US"/>
          </a:p>
        </p:txBody>
      </p:sp>
      <p:sp>
        <p:nvSpPr>
          <p:cNvPr id="2" name="Rectangle 1"/>
          <p:cNvSpPr/>
          <p:nvPr/>
        </p:nvSpPr>
        <p:spPr>
          <a:xfrm>
            <a:off x="6788150" y="2228444"/>
            <a:ext cx="228600" cy="33909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a:spLocks noChangeArrowheads="1"/>
          </p:cNvSpPr>
          <p:nvPr/>
        </p:nvSpPr>
        <p:spPr bwMode="auto">
          <a:xfrm>
            <a:off x="572120" y="1600200"/>
            <a:ext cx="1447800" cy="685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O&amp;M 1.0</a:t>
            </a:r>
          </a:p>
        </p:txBody>
      </p:sp>
      <p:sp>
        <p:nvSpPr>
          <p:cNvPr id="12" name="TextBox 11"/>
          <p:cNvSpPr txBox="1">
            <a:spLocks noChangeArrowheads="1"/>
          </p:cNvSpPr>
          <p:nvPr/>
        </p:nvSpPr>
        <p:spPr bwMode="auto">
          <a:xfrm>
            <a:off x="876920" y="2057400"/>
            <a:ext cx="1447800" cy="685800"/>
          </a:xfrm>
          <a:prstGeom prst="rect">
            <a:avLst/>
          </a:prstGeom>
          <a:solidFill>
            <a:srgbClr val="9ED3D7"/>
          </a:solidFill>
          <a:ln w="9525">
            <a:solidFill>
              <a:schemeClr val="tx1"/>
            </a:solidFill>
            <a:miter lim="800000"/>
            <a:headEnd/>
            <a:tailEnd/>
          </a:ln>
          <a:effectLst>
            <a:outerShdw dist="38100" dir="2700000" rotWithShape="0">
              <a:srgbClr val="808080">
                <a:alpha val="42999"/>
              </a:srgbClr>
            </a:outerShdw>
          </a:effectLst>
        </p:spPr>
        <p:txBody>
          <a:bodyPr anchor="ctr"/>
          <a:lstStyle/>
          <a:p>
            <a:pPr algn="ctr">
              <a:defRPr/>
            </a:pPr>
            <a:r>
              <a:rPr lang="en-US" sz="1400"/>
              <a:t>WXXM 1.0</a:t>
            </a:r>
          </a:p>
        </p:txBody>
      </p:sp>
      <p:sp>
        <p:nvSpPr>
          <p:cNvPr id="13" name="TextBox 12"/>
          <p:cNvSpPr txBox="1">
            <a:spLocks noChangeArrowheads="1"/>
          </p:cNvSpPr>
          <p:nvPr/>
        </p:nvSpPr>
        <p:spPr bwMode="auto">
          <a:xfrm>
            <a:off x="876920" y="3505200"/>
            <a:ext cx="1447800" cy="685800"/>
          </a:xfrm>
          <a:prstGeom prst="rect">
            <a:avLst/>
          </a:prstGeom>
          <a:solidFill>
            <a:srgbClr val="9ED3D7"/>
          </a:solidFill>
          <a:ln w="9525">
            <a:solidFill>
              <a:schemeClr val="tx1"/>
            </a:solidFill>
            <a:miter lim="800000"/>
            <a:headEnd/>
            <a:tailEnd/>
          </a:ln>
          <a:effectLst>
            <a:outerShdw dist="38100" dir="2700000" rotWithShape="0">
              <a:srgbClr val="808080">
                <a:alpha val="42999"/>
              </a:srgbClr>
            </a:outerShdw>
          </a:effectLst>
        </p:spPr>
        <p:txBody>
          <a:bodyPr anchor="ctr"/>
          <a:lstStyle/>
          <a:p>
            <a:pPr algn="ctr">
              <a:defRPr/>
            </a:pPr>
            <a:r>
              <a:rPr lang="en-US" sz="1400"/>
              <a:t>CSML 1.0</a:t>
            </a:r>
          </a:p>
        </p:txBody>
      </p:sp>
      <p:sp>
        <p:nvSpPr>
          <p:cNvPr id="14" name="TextBox 13"/>
          <p:cNvSpPr txBox="1">
            <a:spLocks noChangeArrowheads="1"/>
          </p:cNvSpPr>
          <p:nvPr/>
        </p:nvSpPr>
        <p:spPr bwMode="auto">
          <a:xfrm>
            <a:off x="876920" y="4959870"/>
            <a:ext cx="1447800" cy="685800"/>
          </a:xfrm>
          <a:prstGeom prst="rect">
            <a:avLst/>
          </a:prstGeom>
          <a:solidFill>
            <a:srgbClr val="9ED3D7"/>
          </a:solidFill>
          <a:ln w="9525">
            <a:solidFill>
              <a:schemeClr val="tx1"/>
            </a:solidFill>
            <a:miter lim="800000"/>
            <a:headEnd/>
            <a:tailEnd/>
          </a:ln>
          <a:effectLst>
            <a:outerShdw dist="38100" dir="2700000" rotWithShape="0">
              <a:srgbClr val="808080">
                <a:alpha val="42999"/>
              </a:srgbClr>
            </a:outerShdw>
          </a:effectLst>
        </p:spPr>
        <p:txBody>
          <a:bodyPr anchor="ctr"/>
          <a:lstStyle/>
          <a:p>
            <a:pPr algn="ctr">
              <a:defRPr/>
            </a:pPr>
            <a:r>
              <a:rPr lang="en-US" sz="1400"/>
              <a:t>Unidata CDM </a:t>
            </a:r>
          </a:p>
        </p:txBody>
      </p:sp>
      <p:sp>
        <p:nvSpPr>
          <p:cNvPr id="15" name="TextBox 14"/>
          <p:cNvSpPr txBox="1">
            <a:spLocks noChangeArrowheads="1"/>
          </p:cNvSpPr>
          <p:nvPr/>
        </p:nvSpPr>
        <p:spPr bwMode="auto">
          <a:xfrm>
            <a:off x="2990535" y="3505200"/>
            <a:ext cx="1447800" cy="685800"/>
          </a:xfrm>
          <a:prstGeom prst="rect">
            <a:avLst/>
          </a:prstGeom>
          <a:solidFill>
            <a:srgbClr val="9ED3D7"/>
          </a:solidFill>
          <a:ln w="9525">
            <a:solidFill>
              <a:schemeClr val="tx1"/>
            </a:solidFill>
            <a:miter lim="800000"/>
            <a:headEnd/>
            <a:tailEnd/>
          </a:ln>
          <a:effectLst>
            <a:outerShdw dist="38100" dir="2700000" rotWithShape="0">
              <a:srgbClr val="808080">
                <a:alpha val="42999"/>
              </a:srgbClr>
            </a:outerShdw>
          </a:effectLst>
        </p:spPr>
        <p:txBody>
          <a:bodyPr anchor="ctr"/>
          <a:lstStyle/>
          <a:p>
            <a:pPr algn="ctr">
              <a:defRPr/>
            </a:pPr>
            <a:r>
              <a:rPr lang="en-US" sz="1400"/>
              <a:t>CSML 2.X</a:t>
            </a:r>
          </a:p>
        </p:txBody>
      </p:sp>
      <p:sp>
        <p:nvSpPr>
          <p:cNvPr id="16" name="TextBox 15"/>
          <p:cNvSpPr txBox="1">
            <a:spLocks noChangeArrowheads="1"/>
          </p:cNvSpPr>
          <p:nvPr/>
        </p:nvSpPr>
        <p:spPr bwMode="auto">
          <a:xfrm>
            <a:off x="2990535" y="4959870"/>
            <a:ext cx="1447800" cy="685800"/>
          </a:xfrm>
          <a:prstGeom prst="rect">
            <a:avLst/>
          </a:prstGeom>
          <a:solidFill>
            <a:srgbClr val="9ED3D7"/>
          </a:solidFill>
          <a:ln w="9525">
            <a:solidFill>
              <a:schemeClr val="tx1"/>
            </a:solidFill>
            <a:miter lim="800000"/>
            <a:headEnd/>
            <a:tailEnd/>
          </a:ln>
          <a:effectLst>
            <a:outerShdw dist="38100" dir="2700000" rotWithShape="0">
              <a:srgbClr val="808080">
                <a:alpha val="42999"/>
              </a:srgbClr>
            </a:outerShdw>
          </a:effectLst>
        </p:spPr>
        <p:txBody>
          <a:bodyPr anchor="ctr"/>
          <a:lstStyle/>
          <a:p>
            <a:pPr algn="ctr">
              <a:defRPr/>
            </a:pPr>
            <a:r>
              <a:rPr lang="en-US" sz="1400" dirty="0" err="1"/>
              <a:t>Unidata</a:t>
            </a:r>
            <a:r>
              <a:rPr lang="en-US" sz="1400" dirty="0"/>
              <a:t> CDM </a:t>
            </a:r>
          </a:p>
        </p:txBody>
      </p:sp>
      <p:sp>
        <p:nvSpPr>
          <p:cNvPr id="17" name="Up-Down Arrow 9"/>
          <p:cNvSpPr>
            <a:spLocks noChangeArrowheads="1"/>
          </p:cNvSpPr>
          <p:nvPr/>
        </p:nvSpPr>
        <p:spPr bwMode="auto">
          <a:xfrm>
            <a:off x="3523935" y="2819400"/>
            <a:ext cx="304800" cy="533400"/>
          </a:xfrm>
          <a:prstGeom prst="upDownArrow">
            <a:avLst>
              <a:gd name="adj1" fmla="val 50000"/>
              <a:gd name="adj2" fmla="val 49997"/>
            </a:avLst>
          </a:prstGeom>
          <a:solidFill>
            <a:srgbClr val="0070C0"/>
          </a:solidFill>
          <a:ln w="9525">
            <a:solidFill>
              <a:schemeClr val="tx1"/>
            </a:solidFill>
            <a:round/>
            <a:headEnd/>
            <a:tailEnd/>
          </a:ln>
        </p:spPr>
        <p:txBody>
          <a:bodyPr wrap="none" anchor="ctr"/>
          <a:lstStyle/>
          <a:p>
            <a:pPr algn="ctr"/>
            <a:endParaRPr lang="en-US"/>
          </a:p>
        </p:txBody>
      </p:sp>
      <p:sp>
        <p:nvSpPr>
          <p:cNvPr id="18" name="Up-Down Arrow 11"/>
          <p:cNvSpPr>
            <a:spLocks noChangeArrowheads="1"/>
          </p:cNvSpPr>
          <p:nvPr/>
        </p:nvSpPr>
        <p:spPr bwMode="auto">
          <a:xfrm>
            <a:off x="3583895" y="4380250"/>
            <a:ext cx="304800" cy="533400"/>
          </a:xfrm>
          <a:prstGeom prst="upDownArrow">
            <a:avLst>
              <a:gd name="adj1" fmla="val 50000"/>
              <a:gd name="adj2" fmla="val 49997"/>
            </a:avLst>
          </a:prstGeom>
          <a:solidFill>
            <a:srgbClr val="0070C0"/>
          </a:solidFill>
          <a:ln w="9525">
            <a:solidFill>
              <a:schemeClr val="tx1"/>
            </a:solidFill>
            <a:round/>
            <a:headEnd/>
            <a:tailEnd/>
          </a:ln>
        </p:spPr>
        <p:txBody>
          <a:bodyPr wrap="none" anchor="ctr"/>
          <a:lstStyle/>
          <a:p>
            <a:pPr algn="ctr"/>
            <a:endParaRPr lang="en-US"/>
          </a:p>
        </p:txBody>
      </p:sp>
      <p:sp>
        <p:nvSpPr>
          <p:cNvPr id="19" name="TextBox 12"/>
          <p:cNvSpPr txBox="1">
            <a:spLocks noChangeArrowheads="1"/>
          </p:cNvSpPr>
          <p:nvPr/>
        </p:nvSpPr>
        <p:spPr bwMode="auto">
          <a:xfrm>
            <a:off x="3773148" y="4508838"/>
            <a:ext cx="1027113" cy="276225"/>
          </a:xfrm>
          <a:prstGeom prst="rect">
            <a:avLst/>
          </a:prstGeom>
          <a:noFill/>
          <a:ln w="9525">
            <a:noFill/>
            <a:miter lim="800000"/>
            <a:headEnd/>
            <a:tailEnd/>
          </a:ln>
        </p:spPr>
        <p:txBody>
          <a:bodyPr wrap="none">
            <a:spAutoFit/>
          </a:bodyPr>
          <a:lstStyle/>
          <a:p>
            <a:r>
              <a:rPr lang="en-US" sz="1200"/>
              <a:t>Aligned with</a:t>
            </a:r>
          </a:p>
        </p:txBody>
      </p:sp>
      <p:sp>
        <p:nvSpPr>
          <p:cNvPr id="20" name="TextBox 14"/>
          <p:cNvSpPr txBox="1">
            <a:spLocks noChangeArrowheads="1"/>
          </p:cNvSpPr>
          <p:nvPr/>
        </p:nvSpPr>
        <p:spPr bwMode="auto">
          <a:xfrm>
            <a:off x="3773148" y="2924175"/>
            <a:ext cx="1027113" cy="276225"/>
          </a:xfrm>
          <a:prstGeom prst="rect">
            <a:avLst/>
          </a:prstGeom>
          <a:noFill/>
          <a:ln w="9525">
            <a:noFill/>
            <a:miter lim="800000"/>
            <a:headEnd/>
            <a:tailEnd/>
          </a:ln>
        </p:spPr>
        <p:txBody>
          <a:bodyPr wrap="none">
            <a:spAutoFit/>
          </a:bodyPr>
          <a:lstStyle/>
          <a:p>
            <a:r>
              <a:rPr lang="en-US" sz="1200" dirty="0"/>
              <a:t>Aligned with</a:t>
            </a:r>
          </a:p>
        </p:txBody>
      </p:sp>
      <p:sp>
        <p:nvSpPr>
          <p:cNvPr id="21" name="TextBox 20"/>
          <p:cNvSpPr txBox="1">
            <a:spLocks noChangeArrowheads="1"/>
          </p:cNvSpPr>
          <p:nvPr/>
        </p:nvSpPr>
        <p:spPr bwMode="auto">
          <a:xfrm>
            <a:off x="5187950" y="4959870"/>
            <a:ext cx="1447800" cy="685800"/>
          </a:xfrm>
          <a:prstGeom prst="rect">
            <a:avLst/>
          </a:prstGeom>
          <a:solidFill>
            <a:srgbClr val="9ED3D7"/>
          </a:solidFill>
          <a:ln w="9525">
            <a:solidFill>
              <a:schemeClr val="tx1"/>
            </a:solidFill>
            <a:miter lim="800000"/>
            <a:headEnd/>
            <a:tailEnd/>
          </a:ln>
          <a:effectLst>
            <a:outerShdw dist="38100" dir="2700000" rotWithShape="0">
              <a:srgbClr val="808080">
                <a:alpha val="42999"/>
              </a:srgbClr>
            </a:outerShdw>
          </a:effectLst>
        </p:spPr>
        <p:txBody>
          <a:bodyPr anchor="ctr"/>
          <a:lstStyle/>
          <a:p>
            <a:pPr algn="ctr">
              <a:defRPr/>
            </a:pPr>
            <a:r>
              <a:rPr lang="en-US" sz="1400"/>
              <a:t>Unidata CDM </a:t>
            </a:r>
          </a:p>
        </p:txBody>
      </p:sp>
      <p:sp>
        <p:nvSpPr>
          <p:cNvPr id="22" name="Up-Down Arrow 19"/>
          <p:cNvSpPr>
            <a:spLocks noChangeArrowheads="1"/>
          </p:cNvSpPr>
          <p:nvPr/>
        </p:nvSpPr>
        <p:spPr bwMode="auto">
          <a:xfrm>
            <a:off x="5743835" y="4380250"/>
            <a:ext cx="304800" cy="533400"/>
          </a:xfrm>
          <a:prstGeom prst="upDownArrow">
            <a:avLst>
              <a:gd name="adj1" fmla="val 50000"/>
              <a:gd name="adj2" fmla="val 49997"/>
            </a:avLst>
          </a:prstGeom>
          <a:solidFill>
            <a:srgbClr val="0070C0"/>
          </a:solidFill>
          <a:ln w="9525">
            <a:solidFill>
              <a:schemeClr val="tx1"/>
            </a:solidFill>
            <a:round/>
            <a:headEnd/>
            <a:tailEnd/>
          </a:ln>
        </p:spPr>
        <p:txBody>
          <a:bodyPr wrap="none" anchor="ctr"/>
          <a:lstStyle/>
          <a:p>
            <a:pPr algn="ctr"/>
            <a:endParaRPr lang="en-US"/>
          </a:p>
        </p:txBody>
      </p:sp>
      <p:sp>
        <p:nvSpPr>
          <p:cNvPr id="23" name="TextBox 20"/>
          <p:cNvSpPr txBox="1">
            <a:spLocks noChangeArrowheads="1"/>
          </p:cNvSpPr>
          <p:nvPr/>
        </p:nvSpPr>
        <p:spPr bwMode="auto">
          <a:xfrm>
            <a:off x="6026150" y="4508838"/>
            <a:ext cx="1028700" cy="276225"/>
          </a:xfrm>
          <a:prstGeom prst="rect">
            <a:avLst/>
          </a:prstGeom>
          <a:noFill/>
          <a:ln w="9525">
            <a:noFill/>
            <a:miter lim="800000"/>
            <a:headEnd/>
            <a:tailEnd/>
          </a:ln>
        </p:spPr>
        <p:txBody>
          <a:bodyPr wrap="none">
            <a:spAutoFit/>
          </a:bodyPr>
          <a:lstStyle/>
          <a:p>
            <a:r>
              <a:rPr lang="en-US" sz="1200"/>
              <a:t>Aligned with</a:t>
            </a:r>
          </a:p>
        </p:txBody>
      </p:sp>
      <p:sp>
        <p:nvSpPr>
          <p:cNvPr id="24" name="Right Brace 22"/>
          <p:cNvSpPr>
            <a:spLocks/>
          </p:cNvSpPr>
          <p:nvPr/>
        </p:nvSpPr>
        <p:spPr bwMode="auto">
          <a:xfrm>
            <a:off x="6788150" y="2362200"/>
            <a:ext cx="228600" cy="1981200"/>
          </a:xfrm>
          <a:prstGeom prst="rightBrace">
            <a:avLst>
              <a:gd name="adj1" fmla="val 8346"/>
              <a:gd name="adj2" fmla="val 50000"/>
            </a:avLst>
          </a:prstGeom>
          <a:noFill/>
          <a:ln w="9525">
            <a:solidFill>
              <a:schemeClr val="tx1"/>
            </a:solidFill>
            <a:round/>
            <a:headEnd/>
            <a:tailEnd/>
          </a:ln>
        </p:spPr>
        <p:txBody>
          <a:bodyPr wrap="none" anchor="ctr"/>
          <a:lstStyle/>
          <a:p>
            <a:pPr algn="ctr"/>
            <a:endParaRPr lang="en-US"/>
          </a:p>
        </p:txBody>
      </p:sp>
      <p:sp>
        <p:nvSpPr>
          <p:cNvPr id="25" name="TextBox 24"/>
          <p:cNvSpPr txBox="1">
            <a:spLocks noChangeArrowheads="1"/>
          </p:cNvSpPr>
          <p:nvPr/>
        </p:nvSpPr>
        <p:spPr bwMode="auto">
          <a:xfrm>
            <a:off x="4876800" y="1905000"/>
            <a:ext cx="1447800" cy="685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O&amp;M 2.0</a:t>
            </a:r>
          </a:p>
        </p:txBody>
      </p:sp>
      <p:sp>
        <p:nvSpPr>
          <p:cNvPr id="26" name="TextBox 23"/>
          <p:cNvSpPr txBox="1">
            <a:spLocks noChangeArrowheads="1"/>
          </p:cNvSpPr>
          <p:nvPr/>
        </p:nvSpPr>
        <p:spPr bwMode="auto">
          <a:xfrm>
            <a:off x="7016750" y="2971800"/>
            <a:ext cx="1266825" cy="830263"/>
          </a:xfrm>
          <a:prstGeom prst="rect">
            <a:avLst/>
          </a:prstGeom>
          <a:noFill/>
          <a:ln w="9525">
            <a:noFill/>
            <a:miter lim="800000"/>
            <a:headEnd/>
            <a:tailEnd/>
          </a:ln>
        </p:spPr>
        <p:txBody>
          <a:bodyPr wrap="none">
            <a:spAutoFit/>
          </a:bodyPr>
          <a:lstStyle/>
          <a:p>
            <a:r>
              <a:rPr lang="en-US" sz="1200"/>
              <a:t>WXXM Builds</a:t>
            </a:r>
          </a:p>
          <a:p>
            <a:r>
              <a:rPr lang="en-US" sz="1200"/>
              <a:t>on CSML 3.X</a:t>
            </a:r>
          </a:p>
          <a:p>
            <a:endParaRPr lang="en-US" sz="1200"/>
          </a:p>
          <a:p>
            <a:r>
              <a:rPr lang="en-US" sz="1200"/>
              <a:t>(XML encoding)</a:t>
            </a:r>
          </a:p>
        </p:txBody>
      </p:sp>
      <p:sp>
        <p:nvSpPr>
          <p:cNvPr id="27" name="TextBox 24"/>
          <p:cNvSpPr txBox="1">
            <a:spLocks noChangeArrowheads="1"/>
          </p:cNvSpPr>
          <p:nvPr/>
        </p:nvSpPr>
        <p:spPr bwMode="auto">
          <a:xfrm>
            <a:off x="7016750" y="5133975"/>
            <a:ext cx="1390650" cy="276225"/>
          </a:xfrm>
          <a:prstGeom prst="rect">
            <a:avLst/>
          </a:prstGeom>
          <a:noFill/>
          <a:ln w="9525">
            <a:noFill/>
            <a:miter lim="800000"/>
            <a:headEnd/>
            <a:tailEnd/>
          </a:ln>
        </p:spPr>
        <p:txBody>
          <a:bodyPr wrap="none">
            <a:spAutoFit/>
          </a:bodyPr>
          <a:lstStyle/>
          <a:p>
            <a:r>
              <a:rPr lang="en-US" sz="1200"/>
              <a:t>(Binary encoding)</a:t>
            </a:r>
          </a:p>
        </p:txBody>
      </p:sp>
      <p:sp>
        <p:nvSpPr>
          <p:cNvPr id="28" name="Right Brace 25"/>
          <p:cNvSpPr>
            <a:spLocks/>
          </p:cNvSpPr>
          <p:nvPr/>
        </p:nvSpPr>
        <p:spPr bwMode="auto">
          <a:xfrm>
            <a:off x="6788150" y="4953000"/>
            <a:ext cx="228600" cy="685800"/>
          </a:xfrm>
          <a:prstGeom prst="rightBrace">
            <a:avLst>
              <a:gd name="adj1" fmla="val 8333"/>
              <a:gd name="adj2" fmla="val 50000"/>
            </a:avLst>
          </a:prstGeom>
          <a:noFill/>
          <a:ln w="9525">
            <a:solidFill>
              <a:schemeClr val="tx1"/>
            </a:solidFill>
            <a:round/>
            <a:headEnd/>
            <a:tailEnd/>
          </a:ln>
        </p:spPr>
        <p:txBody>
          <a:bodyPr wrap="none" anchor="ctr"/>
          <a:lstStyle/>
          <a:p>
            <a:pPr algn="ctr"/>
            <a:endParaRPr lang="en-US"/>
          </a:p>
        </p:txBody>
      </p:sp>
      <p:cxnSp>
        <p:nvCxnSpPr>
          <p:cNvPr id="29" name="Straight Connector 32"/>
          <p:cNvCxnSpPr>
            <a:cxnSpLocks noChangeShapeType="1"/>
          </p:cNvCxnSpPr>
          <p:nvPr/>
        </p:nvCxnSpPr>
        <p:spPr bwMode="auto">
          <a:xfrm rot="5400000">
            <a:off x="218149" y="3961606"/>
            <a:ext cx="4572000" cy="1588"/>
          </a:xfrm>
          <a:prstGeom prst="line">
            <a:avLst/>
          </a:prstGeom>
          <a:noFill/>
          <a:ln w="9525">
            <a:solidFill>
              <a:schemeClr val="tx1"/>
            </a:solidFill>
            <a:prstDash val="dash"/>
            <a:round/>
            <a:headEnd/>
            <a:tailEnd/>
          </a:ln>
        </p:spPr>
      </p:cxnSp>
      <p:cxnSp>
        <p:nvCxnSpPr>
          <p:cNvPr id="30" name="Straight Connector 33"/>
          <p:cNvCxnSpPr>
            <a:cxnSpLocks noChangeShapeType="1"/>
          </p:cNvCxnSpPr>
          <p:nvPr/>
        </p:nvCxnSpPr>
        <p:spPr bwMode="auto">
          <a:xfrm rot="5400000">
            <a:off x="2858294" y="3923506"/>
            <a:ext cx="3886200" cy="1588"/>
          </a:xfrm>
          <a:prstGeom prst="line">
            <a:avLst/>
          </a:prstGeom>
          <a:noFill/>
          <a:ln w="9525">
            <a:solidFill>
              <a:schemeClr val="tx1"/>
            </a:solidFill>
            <a:prstDash val="dash"/>
            <a:round/>
            <a:headEnd/>
            <a:tailEnd/>
          </a:ln>
        </p:spPr>
      </p:cxnSp>
      <p:sp>
        <p:nvSpPr>
          <p:cNvPr id="31" name="TextBox 30"/>
          <p:cNvSpPr txBox="1">
            <a:spLocks noChangeArrowheads="1"/>
          </p:cNvSpPr>
          <p:nvPr/>
        </p:nvSpPr>
        <p:spPr bwMode="auto">
          <a:xfrm>
            <a:off x="2685735" y="1600200"/>
            <a:ext cx="1447800" cy="685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O&amp;M 1.0</a:t>
            </a:r>
          </a:p>
        </p:txBody>
      </p:sp>
      <p:sp>
        <p:nvSpPr>
          <p:cNvPr id="32" name="TextBox 31"/>
          <p:cNvSpPr txBox="1">
            <a:spLocks noChangeArrowheads="1"/>
          </p:cNvSpPr>
          <p:nvPr/>
        </p:nvSpPr>
        <p:spPr bwMode="auto">
          <a:xfrm>
            <a:off x="2990535" y="2057400"/>
            <a:ext cx="1447800" cy="685800"/>
          </a:xfrm>
          <a:prstGeom prst="rect">
            <a:avLst/>
          </a:prstGeom>
          <a:solidFill>
            <a:srgbClr val="9ED3D7"/>
          </a:solidFill>
          <a:ln w="9525">
            <a:solidFill>
              <a:schemeClr val="tx1"/>
            </a:solidFill>
            <a:miter lim="800000"/>
            <a:headEnd/>
            <a:tailEnd/>
          </a:ln>
          <a:effectLst>
            <a:outerShdw dist="38100" dir="2700000" rotWithShape="0">
              <a:srgbClr val="808080">
                <a:alpha val="42999"/>
              </a:srgbClr>
            </a:outerShdw>
          </a:effectLst>
        </p:spPr>
        <p:txBody>
          <a:bodyPr anchor="ctr"/>
          <a:lstStyle/>
          <a:p>
            <a:pPr algn="ctr">
              <a:defRPr/>
            </a:pPr>
            <a:r>
              <a:rPr lang="en-US" sz="1400"/>
              <a:t>WXXM 1.1</a:t>
            </a:r>
          </a:p>
        </p:txBody>
      </p:sp>
      <p:sp>
        <p:nvSpPr>
          <p:cNvPr id="33" name="TextBox 32"/>
          <p:cNvSpPr txBox="1">
            <a:spLocks noChangeArrowheads="1"/>
          </p:cNvSpPr>
          <p:nvPr/>
        </p:nvSpPr>
        <p:spPr bwMode="auto">
          <a:xfrm>
            <a:off x="5187950" y="2362200"/>
            <a:ext cx="1447800" cy="685800"/>
          </a:xfrm>
          <a:prstGeom prst="rect">
            <a:avLst/>
          </a:prstGeom>
          <a:solidFill>
            <a:srgbClr val="9ED3D7"/>
          </a:solidFill>
          <a:ln w="9525">
            <a:solidFill>
              <a:schemeClr val="tx1"/>
            </a:solidFill>
            <a:miter lim="800000"/>
            <a:headEnd/>
            <a:tailEnd/>
          </a:ln>
          <a:effectLst>
            <a:outerShdw dist="38100" dir="2700000" rotWithShape="0">
              <a:srgbClr val="808080">
                <a:alpha val="42999"/>
              </a:srgbClr>
            </a:outerShdw>
          </a:effectLst>
        </p:spPr>
        <p:txBody>
          <a:bodyPr anchor="ctr"/>
          <a:lstStyle/>
          <a:p>
            <a:pPr algn="ctr">
              <a:defRPr/>
            </a:pPr>
            <a:r>
              <a:rPr lang="en-US" sz="1400"/>
              <a:t>WXXM 2.X</a:t>
            </a:r>
          </a:p>
        </p:txBody>
      </p:sp>
      <p:sp>
        <p:nvSpPr>
          <p:cNvPr id="34" name="TextBox 33"/>
          <p:cNvSpPr txBox="1">
            <a:spLocks noChangeArrowheads="1"/>
          </p:cNvSpPr>
          <p:nvPr/>
        </p:nvSpPr>
        <p:spPr bwMode="auto">
          <a:xfrm>
            <a:off x="4876800" y="3200400"/>
            <a:ext cx="1447800" cy="685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O&amp;M 2.0</a:t>
            </a:r>
          </a:p>
        </p:txBody>
      </p:sp>
      <p:sp>
        <p:nvSpPr>
          <p:cNvPr id="35" name="TextBox 34"/>
          <p:cNvSpPr txBox="1">
            <a:spLocks noChangeArrowheads="1"/>
          </p:cNvSpPr>
          <p:nvPr/>
        </p:nvSpPr>
        <p:spPr bwMode="auto">
          <a:xfrm>
            <a:off x="5187950" y="3657600"/>
            <a:ext cx="1447800" cy="685800"/>
          </a:xfrm>
          <a:prstGeom prst="rect">
            <a:avLst/>
          </a:prstGeom>
          <a:solidFill>
            <a:srgbClr val="9ED3D7"/>
          </a:solidFill>
          <a:ln w="9525">
            <a:solidFill>
              <a:schemeClr val="tx1"/>
            </a:solidFill>
            <a:miter lim="800000"/>
            <a:headEnd/>
            <a:tailEnd/>
          </a:ln>
          <a:effectLst>
            <a:outerShdw dist="38100" dir="2700000" rotWithShape="0">
              <a:srgbClr val="808080">
                <a:alpha val="42999"/>
              </a:srgbClr>
            </a:outerShdw>
          </a:effectLst>
        </p:spPr>
        <p:txBody>
          <a:bodyPr anchor="ctr"/>
          <a:lstStyle/>
          <a:p>
            <a:pPr algn="ctr">
              <a:defRPr/>
            </a:pPr>
            <a:r>
              <a:rPr lang="en-US" sz="1400"/>
              <a:t>CSML 3.X</a:t>
            </a:r>
          </a:p>
        </p:txBody>
      </p:sp>
      <p:sp>
        <p:nvSpPr>
          <p:cNvPr id="36" name="Rectangle 2"/>
          <p:cNvSpPr>
            <a:spLocks noGrp="1" noChangeArrowheads="1"/>
          </p:cNvSpPr>
          <p:nvPr>
            <p:ph type="title" idx="4294967295"/>
          </p:nvPr>
        </p:nvSpPr>
        <p:spPr>
          <a:xfrm>
            <a:off x="349662" y="322349"/>
            <a:ext cx="8641938" cy="523407"/>
          </a:xfrm>
        </p:spPr>
        <p:txBody>
          <a:bodyPr>
            <a:noAutofit/>
          </a:bodyPr>
          <a:lstStyle/>
          <a:p>
            <a:pPr>
              <a:defRPr/>
            </a:pPr>
            <a:r>
              <a:rPr lang="en-US" sz="3200" dirty="0" smtClean="0"/>
              <a:t>Convergence of Scientific Data and Feature Types</a:t>
            </a:r>
          </a:p>
        </p:txBody>
      </p:sp>
      <p:sp>
        <p:nvSpPr>
          <p:cNvPr id="37" name="TextBox 36"/>
          <p:cNvSpPr txBox="1"/>
          <p:nvPr/>
        </p:nvSpPr>
        <p:spPr>
          <a:xfrm>
            <a:off x="4043462" y="6316284"/>
            <a:ext cx="4795737" cy="369332"/>
          </a:xfrm>
          <a:prstGeom prst="rect">
            <a:avLst/>
          </a:prstGeom>
          <a:noFill/>
        </p:spPr>
        <p:txBody>
          <a:bodyPr wrap="square" rtlCol="0">
            <a:spAutoFit/>
          </a:bodyPr>
          <a:lstStyle/>
          <a:p>
            <a:pPr algn="r"/>
            <a:r>
              <a:rPr lang="en-US" dirty="0" smtClean="0"/>
              <a:t>Thanks to Aaron </a:t>
            </a:r>
            <a:r>
              <a:rPr lang="en-US" dirty="0" err="1" smtClean="0"/>
              <a:t>Brackle</a:t>
            </a:r>
            <a:r>
              <a:rPr lang="en-US" dirty="0" smtClean="0"/>
              <a:t> and Ted </a:t>
            </a:r>
            <a:r>
              <a:rPr lang="en-US" dirty="0" err="1" smtClean="0"/>
              <a:t>Habermann</a:t>
            </a:r>
            <a:endParaRPr lang="en-US" dirty="0"/>
          </a:p>
        </p:txBody>
      </p:sp>
    </p:spTree>
    <p:extLst>
      <p:ext uri="{BB962C8B-B14F-4D97-AF65-F5344CB8AC3E}">
        <p14:creationId xmlns:p14="http://schemas.microsoft.com/office/powerpoint/2010/main" xmlns="" val="25037624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smtClean="0"/>
              <a:t>CSML</a:t>
            </a:r>
            <a:br>
              <a:rPr lang="en-US" dirty="0" smtClean="0"/>
            </a:br>
            <a:r>
              <a:rPr lang="en-US" dirty="0" smtClean="0">
                <a:hlinkClick r:id="rId2"/>
              </a:rPr>
              <a:t>http://csml.badc.rl.ac.uk/</a:t>
            </a:r>
            <a:endParaRPr lang="en-US" dirty="0" smtClean="0"/>
          </a:p>
          <a:p>
            <a:r>
              <a:rPr lang="en-US" dirty="0" smtClean="0"/>
              <a:t>CF Conventions</a:t>
            </a:r>
            <a:br>
              <a:rPr lang="en-US" dirty="0" smtClean="0"/>
            </a:br>
            <a:r>
              <a:rPr lang="en-US" dirty="0" smtClean="0">
                <a:hlinkClick r:id="rId3"/>
              </a:rPr>
              <a:t>http://cf-pcmdi.llnl.gov/</a:t>
            </a:r>
            <a:endParaRPr lang="en-US" dirty="0" smtClean="0"/>
          </a:p>
          <a:p>
            <a:r>
              <a:rPr lang="en-US" dirty="0" err="1" smtClean="0"/>
              <a:t>Unidata</a:t>
            </a:r>
            <a:r>
              <a:rPr lang="en-US" dirty="0" smtClean="0"/>
              <a:t> Common Data Model </a:t>
            </a:r>
            <a:r>
              <a:rPr lang="en-US" dirty="0" smtClean="0">
                <a:hlinkClick r:id="rId4"/>
              </a:rPr>
              <a:t>http://www.unidata.ucar.edu/software/netcdf-java/CDM/</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Future Opportunities</a:t>
            </a:r>
            <a:endParaRPr lang="en-US" dirty="0"/>
          </a:p>
        </p:txBody>
      </p:sp>
      <p:sp>
        <p:nvSpPr>
          <p:cNvPr id="3" name="Content Placeholder 2"/>
          <p:cNvSpPr>
            <a:spLocks noGrp="1"/>
          </p:cNvSpPr>
          <p:nvPr>
            <p:ph idx="1"/>
          </p:nvPr>
        </p:nvSpPr>
        <p:spPr>
          <a:xfrm>
            <a:off x="381000" y="1219200"/>
            <a:ext cx="8229600" cy="5486400"/>
          </a:xfrm>
        </p:spPr>
        <p:txBody>
          <a:bodyPr/>
          <a:lstStyle/>
          <a:p>
            <a:r>
              <a:rPr lang="en-US" dirty="0" smtClean="0"/>
              <a:t>Develop “final” agreement on scientific feature types with OGC CSML, CDM, CF</a:t>
            </a:r>
          </a:p>
          <a:p>
            <a:r>
              <a:rPr lang="en-US" dirty="0" smtClean="0"/>
              <a:t>Finalize CF conventions for station/point (discrete sampling) features</a:t>
            </a:r>
          </a:p>
          <a:p>
            <a:r>
              <a:rPr lang="en-US" dirty="0" smtClean="0"/>
              <a:t>Establish collections of station/point data as recognized ISO/OGC </a:t>
            </a:r>
            <a:r>
              <a:rPr lang="en-US" dirty="0" err="1" smtClean="0"/>
              <a:t>coverages</a:t>
            </a:r>
            <a:r>
              <a:rPr lang="en-US" dirty="0" smtClean="0"/>
              <a:t>.</a:t>
            </a:r>
          </a:p>
          <a:p>
            <a:r>
              <a:rPr lang="en-US" dirty="0" smtClean="0"/>
              <a:t>Participate in/guide CF conventions for radar, swath, unstructured grids</a:t>
            </a:r>
          </a:p>
          <a:p>
            <a:r>
              <a:rPr lang="en-US" dirty="0" smtClean="0"/>
              <a:t>Bring additional data types into OGC</a:t>
            </a:r>
          </a:p>
          <a:p>
            <a:r>
              <a:rPr lang="en-US" dirty="0" smtClean="0"/>
              <a:t>Style layer descriptors for </a:t>
            </a:r>
            <a:r>
              <a:rPr lang="en-US" dirty="0" err="1" smtClean="0"/>
              <a:t>MetOceans</a:t>
            </a:r>
            <a:r>
              <a:rPr lang="en-US" dirty="0" smtClean="0"/>
              <a:t> datasets</a:t>
            </a:r>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Excerpts from Review Panel Report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The UPC could play a significant leadership role within committees and consortiums like OGC seeking to address the need to develop standards and technologies for data discovery</a:t>
            </a:r>
          </a:p>
          <a:p>
            <a:pPr>
              <a:buNone/>
            </a:pPr>
            <a:r>
              <a:rPr lang="en-US" dirty="0" err="1" smtClean="0"/>
              <a:t>Unidata</a:t>
            </a:r>
            <a:r>
              <a:rPr lang="en-US" dirty="0" smtClean="0"/>
              <a:t> leadership and advocacy in this area could facilitate expanded utilization of </a:t>
            </a:r>
            <a:r>
              <a:rPr lang="en-US" dirty="0" err="1" smtClean="0"/>
              <a:t>Unidata</a:t>
            </a:r>
            <a:r>
              <a:rPr lang="en-US" dirty="0" smtClean="0"/>
              <a:t> information resources for other research areas like climate and provide </a:t>
            </a:r>
            <a:r>
              <a:rPr lang="en-US" dirty="0" err="1" smtClean="0"/>
              <a:t>Unidata</a:t>
            </a:r>
            <a:r>
              <a:rPr lang="en-US" dirty="0" smtClean="0"/>
              <a:t> users with easier access to other data sources like NASA satellite information</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Unidata 2013 Thematic Areas</a:t>
            </a:r>
            <a:endParaRPr lang="en-US" dirty="0"/>
          </a:p>
        </p:txBody>
      </p:sp>
      <p:sp>
        <p:nvSpPr>
          <p:cNvPr id="3" name="Content Placeholder 2"/>
          <p:cNvSpPr>
            <a:spLocks noGrp="1"/>
          </p:cNvSpPr>
          <p:nvPr>
            <p:ph idx="1"/>
          </p:nvPr>
        </p:nvSpPr>
        <p:spPr/>
        <p:txBody>
          <a:bodyPr>
            <a:normAutofit fontScale="92500" lnSpcReduction="10000"/>
          </a:bodyPr>
          <a:lstStyle/>
          <a:p>
            <a:pPr marL="514314" indent="-514314">
              <a:buFont typeface="+mj-lt"/>
              <a:buAutoNum type="arabicPeriod"/>
            </a:pPr>
            <a:r>
              <a:rPr lang="en-US" sz="2800" i="1" dirty="0" smtClean="0">
                <a:solidFill>
                  <a:srgbClr val="FF0000"/>
                </a:solidFill>
              </a:rPr>
              <a:t>Broadening participation and expanding community services </a:t>
            </a:r>
          </a:p>
          <a:p>
            <a:pPr marL="514314" indent="-514314">
              <a:buFont typeface="+mj-lt"/>
              <a:buAutoNum type="arabicPeriod"/>
            </a:pPr>
            <a:r>
              <a:rPr lang="en-US" sz="2800" i="1" dirty="0" smtClean="0">
                <a:solidFill>
                  <a:srgbClr val="FF0000"/>
                </a:solidFill>
              </a:rPr>
              <a:t>Advancing data services </a:t>
            </a:r>
          </a:p>
          <a:p>
            <a:pPr marL="514314" indent="-514314">
              <a:buFont typeface="+mj-lt"/>
              <a:buAutoNum type="arabicPeriod"/>
            </a:pPr>
            <a:r>
              <a:rPr lang="en-US" sz="2800" dirty="0" smtClean="0"/>
              <a:t>Developing and deploying useful tools </a:t>
            </a:r>
          </a:p>
          <a:p>
            <a:pPr marL="514314" indent="-514314">
              <a:buFont typeface="+mj-lt"/>
              <a:buAutoNum type="arabicPeriod"/>
            </a:pPr>
            <a:r>
              <a:rPr lang="en-US" sz="2800" dirty="0" smtClean="0"/>
              <a:t>Enhancing user support services </a:t>
            </a:r>
          </a:p>
          <a:p>
            <a:pPr marL="514314" indent="-514314">
              <a:buFont typeface="+mj-lt"/>
              <a:buAutoNum type="arabicPeriod"/>
            </a:pPr>
            <a:r>
              <a:rPr lang="en-US" sz="2800" i="1" dirty="0" smtClean="0">
                <a:solidFill>
                  <a:srgbClr val="FF0000"/>
                </a:solidFill>
              </a:rPr>
              <a:t>Providing leadership in </a:t>
            </a:r>
            <a:r>
              <a:rPr lang="en-US" sz="2800" i="1" dirty="0" err="1" smtClean="0">
                <a:solidFill>
                  <a:srgbClr val="FF0000"/>
                </a:solidFill>
              </a:rPr>
              <a:t>cyberinfrastructure</a:t>
            </a:r>
            <a:r>
              <a:rPr lang="en-US" sz="2800" i="1" dirty="0" smtClean="0">
                <a:solidFill>
                  <a:srgbClr val="FF0000"/>
                </a:solidFill>
              </a:rPr>
              <a:t> </a:t>
            </a:r>
          </a:p>
          <a:p>
            <a:pPr marL="514314" indent="-514314">
              <a:buFont typeface="+mj-lt"/>
              <a:buAutoNum type="arabicPeriod"/>
            </a:pPr>
            <a:r>
              <a:rPr lang="en-US" sz="2800" i="1" dirty="0" smtClean="0">
                <a:solidFill>
                  <a:srgbClr val="FF0000"/>
                </a:solidFill>
              </a:rPr>
              <a:t>Promoting diversity by expanding opportunities</a:t>
            </a:r>
          </a:p>
          <a:p>
            <a:pPr marL="514314" indent="-514314">
              <a:buFont typeface="+mj-lt"/>
              <a:buAutoNum type="arabicPeriod"/>
            </a:pPr>
            <a:endParaRPr lang="en-US" sz="2800" i="1" dirty="0" smtClean="0">
              <a:solidFill>
                <a:srgbClr val="FF0000"/>
              </a:solidFill>
            </a:endParaRPr>
          </a:p>
          <a:p>
            <a:pPr marL="514314" indent="-514314">
              <a:buNone/>
            </a:pPr>
            <a:r>
              <a:rPr lang="en-US" sz="2800" dirty="0" smtClean="0"/>
              <a:t>Outreach initiatives contribute directly to thematic areas in red</a:t>
            </a:r>
          </a:p>
          <a:p>
            <a:pPr marL="514314" indent="-514314">
              <a:buFont typeface="+mj-lt"/>
              <a:buAutoNum type="arabicPeriod"/>
            </a:pPr>
            <a:endParaRPr lang="en-US" sz="2800" i="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Collaborating Communities</a:t>
            </a:r>
            <a:endParaRPr lang="en-US" dirty="0"/>
          </a:p>
        </p:txBody>
      </p:sp>
      <p:sp>
        <p:nvSpPr>
          <p:cNvPr id="5" name="Oval 4"/>
          <p:cNvSpPr/>
          <p:nvPr/>
        </p:nvSpPr>
        <p:spPr>
          <a:xfrm>
            <a:off x="2590800" y="1371600"/>
            <a:ext cx="3962400" cy="3962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sz="2400" dirty="0" smtClean="0">
              <a:solidFill>
                <a:schemeClr val="tx2"/>
              </a:solidFill>
              <a:effectLst>
                <a:outerShdw blurRad="38100" dist="38100" dir="2700000" algn="tl">
                  <a:srgbClr val="000000">
                    <a:alpha val="43137"/>
                  </a:srgbClr>
                </a:outerShdw>
              </a:effectLst>
            </a:endParaRPr>
          </a:p>
          <a:p>
            <a:pPr algn="ctr"/>
            <a:r>
              <a:rPr lang="en-US" sz="2400" dirty="0" smtClean="0">
                <a:solidFill>
                  <a:schemeClr val="tx2"/>
                </a:solidFill>
                <a:effectLst>
                  <a:outerShdw blurRad="38100" dist="38100" dir="2700000" algn="tl">
                    <a:srgbClr val="000000">
                      <a:alpha val="43137"/>
                    </a:srgbClr>
                  </a:outerShdw>
                </a:effectLst>
              </a:rPr>
              <a:t>   Core Constituency:</a:t>
            </a:r>
          </a:p>
          <a:p>
            <a:pPr algn="ctr"/>
            <a:r>
              <a:rPr lang="en-US" dirty="0" smtClean="0">
                <a:solidFill>
                  <a:schemeClr val="tx2"/>
                </a:solidFill>
                <a:effectLst>
                  <a:outerShdw blurRad="38100" dist="38100" dir="2700000" algn="tl">
                    <a:srgbClr val="000000">
                      <a:alpha val="43137"/>
                    </a:srgbClr>
                  </a:outerShdw>
                </a:effectLst>
              </a:rPr>
              <a:t>  U. S.  Meteorology</a:t>
            </a:r>
          </a:p>
          <a:p>
            <a:pPr algn="ctr"/>
            <a:r>
              <a:rPr lang="en-US" dirty="0" smtClean="0">
                <a:solidFill>
                  <a:schemeClr val="tx2"/>
                </a:solidFill>
                <a:effectLst>
                  <a:outerShdw blurRad="38100" dist="38100" dir="2700000" algn="tl">
                    <a:srgbClr val="000000">
                      <a:alpha val="43137"/>
                    </a:srgbClr>
                  </a:outerShdw>
                </a:effectLst>
              </a:rPr>
              <a:t>  Research and Education </a:t>
            </a:r>
            <a:br>
              <a:rPr lang="en-US" dirty="0" smtClean="0">
                <a:solidFill>
                  <a:schemeClr val="tx2"/>
                </a:solidFill>
                <a:effectLst>
                  <a:outerShdw blurRad="38100" dist="38100" dir="2700000" algn="tl">
                    <a:srgbClr val="000000">
                      <a:alpha val="43137"/>
                    </a:srgbClr>
                  </a:outerShdw>
                </a:effectLst>
              </a:rPr>
            </a:br>
            <a:r>
              <a:rPr lang="en-US" dirty="0" smtClean="0">
                <a:solidFill>
                  <a:schemeClr val="tx2"/>
                </a:solidFill>
                <a:effectLst>
                  <a:outerShdw blurRad="38100" dist="38100" dir="2700000" algn="tl">
                    <a:srgbClr val="000000">
                      <a:alpha val="43137"/>
                    </a:srgbClr>
                  </a:outerShdw>
                </a:effectLst>
              </a:rPr>
              <a:t>  Community</a:t>
            </a:r>
            <a:endParaRPr lang="en-US" dirty="0">
              <a:solidFill>
                <a:schemeClr val="tx2"/>
              </a:solidFill>
              <a:effectLst>
                <a:outerShdw blurRad="38100" dist="38100" dir="2700000" algn="tl">
                  <a:srgbClr val="000000">
                    <a:alpha val="43137"/>
                  </a:srgbClr>
                </a:outerShdw>
              </a:effectLst>
            </a:endParaRPr>
          </a:p>
        </p:txBody>
      </p:sp>
      <p:sp>
        <p:nvSpPr>
          <p:cNvPr id="6" name="Oval 5"/>
          <p:cNvSpPr/>
          <p:nvPr/>
        </p:nvSpPr>
        <p:spPr>
          <a:xfrm>
            <a:off x="1600200" y="838200"/>
            <a:ext cx="2667000" cy="2286000"/>
          </a:xfrm>
          <a:prstGeom prst="ellipse">
            <a:avLst/>
          </a:prstGeom>
          <a:solidFill>
            <a:srgbClr val="93EDCB">
              <a:alpha val="32157"/>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dirty="0" smtClean="0">
                <a:solidFill>
                  <a:schemeClr val="tx2"/>
                </a:solidFill>
                <a:effectLst>
                  <a:outerShdw blurRad="38100" dist="38100" dir="2700000" algn="tl">
                    <a:srgbClr val="000000">
                      <a:alpha val="43137"/>
                    </a:srgbClr>
                  </a:outerShdw>
                </a:effectLst>
              </a:rPr>
              <a:t>Oceanography</a:t>
            </a:r>
          </a:p>
          <a:p>
            <a:endParaRPr lang="en-US" dirty="0">
              <a:solidFill>
                <a:schemeClr val="tx2"/>
              </a:solidFill>
              <a:effectLst>
                <a:outerShdw blurRad="38100" dist="38100" dir="2700000" algn="tl">
                  <a:srgbClr val="000000">
                    <a:alpha val="43137"/>
                  </a:srgbClr>
                </a:outerShdw>
              </a:effectLst>
            </a:endParaRPr>
          </a:p>
          <a:p>
            <a:endParaRPr lang="en-US" dirty="0">
              <a:solidFill>
                <a:schemeClr val="tx2"/>
              </a:solidFill>
              <a:effectLst>
                <a:outerShdw blurRad="38100" dist="38100" dir="2700000" algn="tl">
                  <a:srgbClr val="000000">
                    <a:alpha val="43137"/>
                  </a:srgbClr>
                </a:outerShdw>
              </a:effectLst>
            </a:endParaRPr>
          </a:p>
        </p:txBody>
      </p:sp>
      <p:sp>
        <p:nvSpPr>
          <p:cNvPr id="7" name="Oval 6"/>
          <p:cNvSpPr/>
          <p:nvPr/>
        </p:nvSpPr>
        <p:spPr>
          <a:xfrm>
            <a:off x="990600" y="2438400"/>
            <a:ext cx="2133600" cy="1752600"/>
          </a:xfrm>
          <a:prstGeom prst="ellipse">
            <a:avLst/>
          </a:prstGeom>
          <a:solidFill>
            <a:srgbClr val="C1F49A">
              <a:alpha val="47843"/>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dirty="0" smtClean="0">
              <a:solidFill>
                <a:schemeClr val="tx2"/>
              </a:solidFill>
              <a:effectLst>
                <a:outerShdw blurRad="38100" dist="38100" dir="2700000" algn="tl">
                  <a:srgbClr val="000000">
                    <a:alpha val="43137"/>
                  </a:srgbClr>
                </a:outerShdw>
              </a:effectLst>
            </a:endParaRPr>
          </a:p>
          <a:p>
            <a:endParaRPr lang="en-US" dirty="0">
              <a:solidFill>
                <a:schemeClr val="tx2"/>
              </a:solidFill>
              <a:effectLst>
                <a:outerShdw blurRad="38100" dist="38100" dir="2700000" algn="tl">
                  <a:srgbClr val="000000">
                    <a:alpha val="43137"/>
                  </a:srgbClr>
                </a:outerShdw>
              </a:effectLst>
            </a:endParaRPr>
          </a:p>
          <a:p>
            <a:r>
              <a:rPr lang="en-US" dirty="0" smtClean="0">
                <a:solidFill>
                  <a:schemeClr val="tx2"/>
                </a:solidFill>
                <a:effectLst>
                  <a:outerShdw blurRad="38100" dist="38100" dir="2700000" algn="tl">
                    <a:srgbClr val="000000">
                      <a:alpha val="43137"/>
                    </a:srgbClr>
                  </a:outerShdw>
                </a:effectLst>
              </a:rPr>
              <a:t>Coastal Oceans  </a:t>
            </a:r>
            <a:endParaRPr lang="en-US" dirty="0">
              <a:solidFill>
                <a:schemeClr val="tx2"/>
              </a:solidFill>
              <a:effectLst>
                <a:outerShdw blurRad="38100" dist="38100" dir="2700000" algn="tl">
                  <a:srgbClr val="000000">
                    <a:alpha val="43137"/>
                  </a:srgbClr>
                </a:outerShdw>
              </a:effectLst>
            </a:endParaRPr>
          </a:p>
        </p:txBody>
      </p:sp>
      <p:sp>
        <p:nvSpPr>
          <p:cNvPr id="8" name="Oval 7"/>
          <p:cNvSpPr/>
          <p:nvPr/>
        </p:nvSpPr>
        <p:spPr>
          <a:xfrm>
            <a:off x="1600200" y="3810000"/>
            <a:ext cx="2286000" cy="1752600"/>
          </a:xfrm>
          <a:prstGeom prst="ellipse">
            <a:avLst/>
          </a:prstGeom>
          <a:solidFill>
            <a:srgbClr val="F4F09A">
              <a:alpha val="47451"/>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dirty="0" smtClean="0">
              <a:solidFill>
                <a:schemeClr val="tx2"/>
              </a:solidFill>
              <a:effectLst>
                <a:outerShdw blurRad="38100" dist="38100" dir="2700000" algn="tl">
                  <a:srgbClr val="000000">
                    <a:alpha val="43137"/>
                  </a:srgbClr>
                </a:outerShdw>
              </a:effectLst>
            </a:endParaRPr>
          </a:p>
          <a:p>
            <a:pPr algn="ctr"/>
            <a:r>
              <a:rPr lang="en-US" dirty="0" smtClean="0">
                <a:solidFill>
                  <a:schemeClr val="tx2"/>
                </a:solidFill>
                <a:effectLst>
                  <a:outerShdw blurRad="38100" dist="38100" dir="2700000" algn="tl">
                    <a:srgbClr val="000000">
                      <a:alpha val="43137"/>
                    </a:srgbClr>
                  </a:outerShdw>
                </a:effectLst>
              </a:rPr>
              <a:t>Hydrology</a:t>
            </a:r>
            <a:endParaRPr lang="en-US" dirty="0">
              <a:solidFill>
                <a:schemeClr val="tx2"/>
              </a:solidFill>
              <a:effectLst>
                <a:outerShdw blurRad="38100" dist="38100" dir="2700000" algn="tl">
                  <a:srgbClr val="000000">
                    <a:alpha val="43137"/>
                  </a:srgbClr>
                </a:outerShdw>
              </a:effectLst>
            </a:endParaRPr>
          </a:p>
        </p:txBody>
      </p:sp>
      <p:sp>
        <p:nvSpPr>
          <p:cNvPr id="9" name="Oval 8"/>
          <p:cNvSpPr/>
          <p:nvPr/>
        </p:nvSpPr>
        <p:spPr>
          <a:xfrm>
            <a:off x="5257800" y="4191000"/>
            <a:ext cx="2133600" cy="1676400"/>
          </a:xfrm>
          <a:prstGeom prst="ellipse">
            <a:avLst/>
          </a:prstGeom>
          <a:solidFill>
            <a:srgbClr val="EFA46B">
              <a:alpha val="47451"/>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dirty="0" smtClean="0">
              <a:solidFill>
                <a:schemeClr val="tx2"/>
              </a:solidFill>
              <a:effectLst>
                <a:outerShdw blurRad="38100" dist="38100" dir="2700000" algn="tl">
                  <a:srgbClr val="000000">
                    <a:alpha val="43137"/>
                  </a:srgbClr>
                </a:outerShdw>
              </a:effectLst>
            </a:endParaRPr>
          </a:p>
          <a:p>
            <a:pPr algn="r"/>
            <a:r>
              <a:rPr lang="en-US" dirty="0" smtClean="0">
                <a:solidFill>
                  <a:schemeClr val="tx2"/>
                </a:solidFill>
                <a:effectLst>
                  <a:outerShdw blurRad="38100" dist="38100" dir="2700000" algn="tl">
                    <a:srgbClr val="000000">
                      <a:alpha val="43137"/>
                    </a:srgbClr>
                  </a:outerShdw>
                </a:effectLst>
              </a:rPr>
              <a:t>Hazards/</a:t>
            </a:r>
            <a:br>
              <a:rPr lang="en-US" dirty="0" smtClean="0">
                <a:solidFill>
                  <a:schemeClr val="tx2"/>
                </a:solidFill>
                <a:effectLst>
                  <a:outerShdw blurRad="38100" dist="38100" dir="2700000" algn="tl">
                    <a:srgbClr val="000000">
                      <a:alpha val="43137"/>
                    </a:srgbClr>
                  </a:outerShdw>
                </a:effectLst>
              </a:rPr>
            </a:br>
            <a:r>
              <a:rPr lang="en-US" dirty="0" smtClean="0">
                <a:solidFill>
                  <a:schemeClr val="tx2"/>
                </a:solidFill>
                <a:effectLst>
                  <a:outerShdw blurRad="38100" dist="38100" dir="2700000" algn="tl">
                    <a:srgbClr val="000000">
                      <a:alpha val="43137"/>
                    </a:srgbClr>
                  </a:outerShdw>
                </a:effectLst>
              </a:rPr>
              <a:t>Extreme Events</a:t>
            </a:r>
          </a:p>
        </p:txBody>
      </p:sp>
      <p:sp>
        <p:nvSpPr>
          <p:cNvPr id="10" name="Oval 9"/>
          <p:cNvSpPr/>
          <p:nvPr/>
        </p:nvSpPr>
        <p:spPr>
          <a:xfrm>
            <a:off x="5791200" y="2895600"/>
            <a:ext cx="2057400" cy="1752600"/>
          </a:xfrm>
          <a:prstGeom prst="ellipse">
            <a:avLst/>
          </a:prstGeom>
          <a:solidFill>
            <a:srgbClr val="FA6060">
              <a:alpha val="47451"/>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dirty="0" smtClean="0">
              <a:solidFill>
                <a:schemeClr val="tx2"/>
              </a:solidFill>
              <a:effectLst>
                <a:outerShdw blurRad="38100" dist="38100" dir="2700000" algn="tl">
                  <a:srgbClr val="000000">
                    <a:alpha val="43137"/>
                  </a:srgbClr>
                </a:outerShdw>
              </a:effectLst>
            </a:endParaRPr>
          </a:p>
          <a:p>
            <a:pPr algn="r"/>
            <a:r>
              <a:rPr lang="en-US" dirty="0" smtClean="0">
                <a:solidFill>
                  <a:schemeClr val="tx2"/>
                </a:solidFill>
                <a:effectLst>
                  <a:outerShdw blurRad="38100" dist="38100" dir="2700000" algn="tl">
                    <a:srgbClr val="000000">
                      <a:alpha val="43137"/>
                    </a:srgbClr>
                  </a:outerShdw>
                </a:effectLst>
              </a:rPr>
              <a:t>Societal</a:t>
            </a:r>
            <a:br>
              <a:rPr lang="en-US" dirty="0" smtClean="0">
                <a:solidFill>
                  <a:schemeClr val="tx2"/>
                </a:solidFill>
                <a:effectLst>
                  <a:outerShdw blurRad="38100" dist="38100" dir="2700000" algn="tl">
                    <a:srgbClr val="000000">
                      <a:alpha val="43137"/>
                    </a:srgbClr>
                  </a:outerShdw>
                </a:effectLst>
              </a:rPr>
            </a:br>
            <a:r>
              <a:rPr lang="en-US" dirty="0" smtClean="0">
                <a:solidFill>
                  <a:schemeClr val="tx2"/>
                </a:solidFill>
                <a:effectLst>
                  <a:outerShdw blurRad="38100" dist="38100" dir="2700000" algn="tl">
                    <a:srgbClr val="000000">
                      <a:alpha val="43137"/>
                    </a:srgbClr>
                  </a:outerShdw>
                </a:effectLst>
              </a:rPr>
              <a:t>Impacts</a:t>
            </a:r>
          </a:p>
          <a:p>
            <a:pPr algn="r"/>
            <a:endParaRPr lang="en-US" dirty="0">
              <a:solidFill>
                <a:schemeClr val="tx2"/>
              </a:solidFill>
              <a:effectLst>
                <a:outerShdw blurRad="38100" dist="38100" dir="2700000" algn="tl">
                  <a:srgbClr val="000000">
                    <a:alpha val="43137"/>
                  </a:srgbClr>
                </a:outerShdw>
              </a:effectLst>
            </a:endParaRPr>
          </a:p>
          <a:p>
            <a:pPr algn="r"/>
            <a:endParaRPr lang="en-US" dirty="0" smtClean="0">
              <a:solidFill>
                <a:schemeClr val="tx2"/>
              </a:solidFill>
              <a:effectLst>
                <a:outerShdw blurRad="38100" dist="38100" dir="2700000" algn="tl">
                  <a:srgbClr val="000000">
                    <a:alpha val="43137"/>
                  </a:srgbClr>
                </a:outerShdw>
              </a:effectLst>
            </a:endParaRPr>
          </a:p>
        </p:txBody>
      </p:sp>
      <p:sp>
        <p:nvSpPr>
          <p:cNvPr id="11" name="Oval 10"/>
          <p:cNvSpPr/>
          <p:nvPr/>
        </p:nvSpPr>
        <p:spPr>
          <a:xfrm>
            <a:off x="5257800" y="990600"/>
            <a:ext cx="2362200" cy="1905000"/>
          </a:xfrm>
          <a:prstGeom prst="ellipse">
            <a:avLst/>
          </a:prstGeom>
          <a:solidFill>
            <a:srgbClr val="B2B2B2">
              <a:alpha val="47451"/>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dirty="0" smtClean="0">
              <a:solidFill>
                <a:schemeClr val="tx2"/>
              </a:solidFill>
              <a:effectLst>
                <a:outerShdw blurRad="38100" dist="38100" dir="2700000" algn="tl">
                  <a:srgbClr val="000000">
                    <a:alpha val="43137"/>
                  </a:srgbClr>
                </a:outerShdw>
              </a:effectLst>
            </a:endParaRPr>
          </a:p>
          <a:p>
            <a:pPr algn="r"/>
            <a:r>
              <a:rPr lang="en-US" dirty="0" smtClean="0">
                <a:solidFill>
                  <a:schemeClr val="tx2"/>
                </a:solidFill>
                <a:effectLst>
                  <a:outerShdw blurRad="38100" dist="38100" dir="2700000" algn="tl">
                    <a:srgbClr val="000000">
                      <a:alpha val="43137"/>
                    </a:srgbClr>
                  </a:outerShdw>
                </a:effectLst>
              </a:rPr>
              <a:t>Conventions and</a:t>
            </a:r>
            <a:br>
              <a:rPr lang="en-US" dirty="0" smtClean="0">
                <a:solidFill>
                  <a:schemeClr val="tx2"/>
                </a:solidFill>
                <a:effectLst>
                  <a:outerShdw blurRad="38100" dist="38100" dir="2700000" algn="tl">
                    <a:srgbClr val="000000">
                      <a:alpha val="43137"/>
                    </a:srgbClr>
                  </a:outerShdw>
                </a:effectLst>
              </a:rPr>
            </a:br>
            <a:r>
              <a:rPr lang="en-US" dirty="0" smtClean="0">
                <a:solidFill>
                  <a:schemeClr val="tx2"/>
                </a:solidFill>
                <a:effectLst>
                  <a:outerShdw blurRad="38100" dist="38100" dir="2700000" algn="tl">
                    <a:srgbClr val="000000">
                      <a:alpha val="43137"/>
                    </a:srgbClr>
                  </a:outerShdw>
                </a:effectLst>
              </a:rPr>
              <a:t>Standards</a:t>
            </a:r>
          </a:p>
          <a:p>
            <a:pPr algn="r"/>
            <a:endParaRPr lang="en-US" dirty="0" smtClean="0">
              <a:solidFill>
                <a:schemeClr val="tx2"/>
              </a:solidFill>
              <a:effectLst>
                <a:outerShdw blurRad="38100" dist="38100" dir="2700000" algn="tl">
                  <a:srgbClr val="000000">
                    <a:alpha val="43137"/>
                  </a:srgbClr>
                </a:outerShdw>
              </a:effectLst>
            </a:endParaRPr>
          </a:p>
          <a:p>
            <a:pPr algn="r"/>
            <a:endParaRPr lang="en-US" dirty="0">
              <a:solidFill>
                <a:schemeClr val="tx2"/>
              </a:solidFill>
              <a:effectLst>
                <a:outerShdw blurRad="38100" dist="38100" dir="2700000" algn="tl">
                  <a:srgbClr val="000000">
                    <a:alpha val="43137"/>
                  </a:srgbClr>
                </a:outerShdw>
              </a:effectLst>
            </a:endParaRPr>
          </a:p>
          <a:p>
            <a:pPr algn="r"/>
            <a:endParaRPr lang="en-US" dirty="0" smtClean="0">
              <a:solidFill>
                <a:schemeClr val="tx2"/>
              </a:solidFill>
              <a:effectLst>
                <a:outerShdw blurRad="38100" dist="38100" dir="2700000" algn="tl">
                  <a:srgbClr val="000000">
                    <a:alpha val="43137"/>
                  </a:srgbClr>
                </a:outerShdw>
              </a:effectLst>
            </a:endParaRPr>
          </a:p>
        </p:txBody>
      </p:sp>
      <p:sp>
        <p:nvSpPr>
          <p:cNvPr id="12" name="Oval 11"/>
          <p:cNvSpPr/>
          <p:nvPr/>
        </p:nvSpPr>
        <p:spPr>
          <a:xfrm>
            <a:off x="3352800" y="5029200"/>
            <a:ext cx="2133600" cy="1524000"/>
          </a:xfrm>
          <a:prstGeom prst="ellipse">
            <a:avLst/>
          </a:prstGeom>
          <a:solidFill>
            <a:schemeClr val="accent4">
              <a:lumMod val="60000"/>
              <a:lumOff val="40000"/>
              <a:alpha val="47451"/>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dirty="0" smtClean="0">
              <a:solidFill>
                <a:schemeClr val="tx2"/>
              </a:solidFill>
              <a:effectLst>
                <a:outerShdw blurRad="38100" dist="38100" dir="2700000" algn="tl">
                  <a:srgbClr val="000000">
                    <a:alpha val="43137"/>
                  </a:srgbClr>
                </a:outerShdw>
              </a:effectLst>
            </a:endParaRPr>
          </a:p>
          <a:p>
            <a:pPr algn="ctr"/>
            <a:endParaRPr lang="en-US" dirty="0" smtClean="0">
              <a:solidFill>
                <a:schemeClr val="tx2"/>
              </a:solidFill>
              <a:effectLst>
                <a:outerShdw blurRad="38100" dist="38100" dir="2700000" algn="tl">
                  <a:srgbClr val="000000">
                    <a:alpha val="43137"/>
                  </a:srgbClr>
                </a:outerShdw>
              </a:effectLst>
            </a:endParaRPr>
          </a:p>
          <a:p>
            <a:pPr algn="ctr"/>
            <a:r>
              <a:rPr lang="en-US" dirty="0" smtClean="0">
                <a:solidFill>
                  <a:schemeClr val="tx2"/>
                </a:solidFill>
                <a:effectLst>
                  <a:outerShdw blurRad="38100" dist="38100" dir="2700000" algn="tl">
                    <a:srgbClr val="000000">
                      <a:alpha val="43137"/>
                    </a:srgbClr>
                  </a:outerShdw>
                </a:effectLst>
              </a:rPr>
              <a:t>Climate</a:t>
            </a:r>
          </a:p>
          <a:p>
            <a:pPr algn="r"/>
            <a:endParaRPr lang="en-US" dirty="0">
              <a:solidFill>
                <a:schemeClr val="tx2"/>
              </a:solidFill>
              <a:effectLst>
                <a:outerShdw blurRad="38100" dist="38100" dir="2700000" algn="tl">
                  <a:srgbClr val="000000">
                    <a:alpha val="43137"/>
                  </a:srgbClr>
                </a:outerShdw>
              </a:effectLst>
            </a:endParaRPr>
          </a:p>
          <a:p>
            <a:pPr algn="r"/>
            <a:endParaRPr lang="en-US" dirty="0" smtClean="0">
              <a:solidFill>
                <a:schemeClr val="tx2"/>
              </a:solidFill>
              <a:effectLst>
                <a:outerShdw blurRad="38100" dist="38100" dir="2700000" algn="tl">
                  <a:srgbClr val="000000">
                    <a:alpha val="43137"/>
                  </a:srgbClr>
                </a:outerShdw>
              </a:effectLst>
            </a:endParaRPr>
          </a:p>
        </p:txBody>
      </p:sp>
      <p:sp>
        <p:nvSpPr>
          <p:cNvPr id="14" name="Oval 13"/>
          <p:cNvSpPr/>
          <p:nvPr/>
        </p:nvSpPr>
        <p:spPr>
          <a:xfrm rot="1639522">
            <a:off x="3839566" y="999054"/>
            <a:ext cx="4971668" cy="59326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lIns="91434" tIns="45717" rIns="91434" bIns="45717"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sz="3600" dirty="0" smtClean="0">
              <a:solidFill>
                <a:schemeClr val="tx2"/>
              </a:solidFill>
            </a:endParaRPr>
          </a:p>
          <a:p>
            <a:pPr algn="ctr"/>
            <a:endParaRPr lang="en-US" sz="3600" dirty="0">
              <a:solidFill>
                <a:schemeClr val="tx2"/>
              </a:solidFill>
            </a:endParaRPr>
          </a:p>
          <a:p>
            <a:pPr algn="ctr"/>
            <a:endParaRPr lang="en-US" sz="3600" dirty="0" smtClean="0">
              <a:solidFill>
                <a:schemeClr val="tx2"/>
              </a:solidFill>
            </a:endParaRPr>
          </a:p>
          <a:p>
            <a:pPr algn="ctr"/>
            <a:r>
              <a:rPr lang="en-US" sz="3600" dirty="0" smtClean="0">
                <a:solidFill>
                  <a:schemeClr val="tx2"/>
                </a:solidFill>
              </a:rPr>
              <a:t>Cross-cutting</a:t>
            </a:r>
            <a:endParaRPr lang="en-US" sz="3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ppt_x"/>
                                          </p:val>
                                        </p:tav>
                                        <p:tav tm="100000">
                                          <p:val>
                                            <p:strVal val="#ppt_x"/>
                                          </p:val>
                                        </p:tav>
                                      </p:tavLst>
                                    </p:anim>
                                    <p:anim calcmode="lin" valueType="num">
                                      <p:cBhvr additive="base">
                                        <p:cTn id="23" dur="10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grpId="1"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strVal val="#ppt_w*0.70"/>
                                          </p:val>
                                        </p:tav>
                                        <p:tav tm="100000">
                                          <p:val>
                                            <p:strVal val="#ppt_w"/>
                                          </p:val>
                                        </p:tav>
                                      </p:tavLst>
                                    </p:anim>
                                    <p:anim calcmode="lin" valueType="num">
                                      <p:cBhvr>
                                        <p:cTn id="44" dur="1000" fill="hold"/>
                                        <p:tgtEl>
                                          <p:spTgt spid="14"/>
                                        </p:tgtEl>
                                        <p:attrNameLst>
                                          <p:attrName>ppt_h</p:attrName>
                                        </p:attrNameLst>
                                      </p:cBhvr>
                                      <p:tavLst>
                                        <p:tav tm="0">
                                          <p:val>
                                            <p:strVal val="#ppt_h"/>
                                          </p:val>
                                        </p:tav>
                                        <p:tav tm="100000">
                                          <p:val>
                                            <p:strVal val="#ppt_h"/>
                                          </p:val>
                                        </p:tav>
                                      </p:tavLst>
                                    </p:anim>
                                    <p:animEffect transition="in" filter="fade">
                                      <p:cBhvr>
                                        <p:cTn id="4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43000"/>
          </a:xfrm>
        </p:spPr>
        <p:txBody>
          <a:bodyPr/>
          <a:lstStyle/>
          <a:p>
            <a:r>
              <a:rPr lang="en-US" sz="3200" b="1"/>
              <a:t>Disparate Data Models:</a:t>
            </a:r>
            <a:br>
              <a:rPr lang="en-US" sz="3200" b="1"/>
            </a:br>
            <a:r>
              <a:rPr lang="en-US" sz="3200" b="1"/>
              <a:t>Different Ways of Thinking about Data</a:t>
            </a:r>
          </a:p>
        </p:txBody>
      </p:sp>
      <p:sp>
        <p:nvSpPr>
          <p:cNvPr id="102403" name="Rectangle 3"/>
          <p:cNvSpPr>
            <a:spLocks noGrp="1" noChangeArrowheads="1"/>
          </p:cNvSpPr>
          <p:nvPr>
            <p:ph type="body" idx="1"/>
          </p:nvPr>
        </p:nvSpPr>
        <p:spPr>
          <a:xfrm>
            <a:off x="457200" y="1371600"/>
            <a:ext cx="8229600" cy="5257800"/>
          </a:xfrm>
        </p:spPr>
        <p:txBody>
          <a:bodyPr/>
          <a:lstStyle/>
          <a:p>
            <a:pPr>
              <a:lnSpc>
                <a:spcPct val="80000"/>
              </a:lnSpc>
              <a:defRPr/>
            </a:pPr>
            <a:r>
              <a:rPr lang="en-US" sz="2500"/>
              <a:t>To the GIS (solid earth and societal impacts) community, the world is:</a:t>
            </a:r>
          </a:p>
          <a:p>
            <a:pPr lvl="1">
              <a:lnSpc>
                <a:spcPct val="80000"/>
              </a:lnSpc>
              <a:defRPr/>
            </a:pPr>
            <a:r>
              <a:rPr lang="en-US" sz="1800"/>
              <a:t>A collection of static </a:t>
            </a:r>
            <a:r>
              <a:rPr lang="en-US" sz="2200" i="1">
                <a:solidFill>
                  <a:schemeClr val="accent2"/>
                </a:solidFill>
                <a:effectLst>
                  <a:outerShdw blurRad="38100" dist="38100" dir="2700000" algn="tl">
                    <a:srgbClr val="C0C0C0"/>
                  </a:outerShdw>
                </a:effectLst>
              </a:rPr>
              <a:t>features</a:t>
            </a:r>
            <a:r>
              <a:rPr lang="en-US" sz="1800"/>
              <a:t> (e.g., roads, lakes, plots of land) with geographic footprints on the Earth (surface).</a:t>
            </a:r>
          </a:p>
          <a:p>
            <a:pPr lvl="1">
              <a:lnSpc>
                <a:spcPct val="80000"/>
              </a:lnSpc>
              <a:defRPr/>
            </a:pPr>
            <a:r>
              <a:rPr lang="en-US" sz="1800"/>
              <a:t>The </a:t>
            </a:r>
            <a:r>
              <a:rPr lang="en-US" sz="2200" i="1">
                <a:solidFill>
                  <a:schemeClr val="accent2"/>
                </a:solidFill>
                <a:effectLst>
                  <a:outerShdw blurRad="38100" dist="38100" dir="2700000" algn="tl">
                    <a:srgbClr val="C0C0C0"/>
                  </a:outerShdw>
                </a:effectLst>
              </a:rPr>
              <a:t>features</a:t>
            </a:r>
            <a:r>
              <a:rPr lang="en-US" sz="1800"/>
              <a:t> are </a:t>
            </a:r>
            <a:r>
              <a:rPr lang="en-US" sz="1800" u="sng">
                <a:effectLst>
                  <a:outerShdw blurRad="38100" dist="38100" dir="2700000" algn="tl">
                    <a:srgbClr val="C0C0C0"/>
                  </a:outerShdw>
                </a:effectLst>
              </a:rPr>
              <a:t>discrete objects</a:t>
            </a:r>
            <a:r>
              <a:rPr lang="en-US" sz="1800"/>
              <a:t> with attributes which can be stored and manipulated conveniently in a </a:t>
            </a:r>
            <a:r>
              <a:rPr lang="en-US" sz="2200" b="1">
                <a:solidFill>
                  <a:srgbClr val="660033"/>
                </a:solidFill>
                <a:effectLst>
                  <a:outerShdw blurRad="38100" dist="38100" dir="2700000" algn="tl">
                    <a:srgbClr val="C0C0C0"/>
                  </a:outerShdw>
                </a:effectLst>
              </a:rPr>
              <a:t>relational database.</a:t>
            </a:r>
          </a:p>
          <a:p>
            <a:pPr lvl="1">
              <a:lnSpc>
                <a:spcPct val="80000"/>
              </a:lnSpc>
              <a:buFontTx/>
              <a:buNone/>
              <a:defRPr/>
            </a:pPr>
            <a:endParaRPr lang="en-US" sz="1800"/>
          </a:p>
          <a:p>
            <a:pPr>
              <a:lnSpc>
                <a:spcPct val="80000"/>
              </a:lnSpc>
              <a:defRPr/>
            </a:pPr>
            <a:r>
              <a:rPr lang="en-US" sz="2500"/>
              <a:t>To the fluids (atmosphere and oceans) communities, the world is:</a:t>
            </a:r>
          </a:p>
          <a:p>
            <a:pPr lvl="1">
              <a:lnSpc>
                <a:spcPct val="80000"/>
              </a:lnSpc>
              <a:defRPr/>
            </a:pPr>
            <a:r>
              <a:rPr lang="en-US" sz="1800"/>
              <a:t>A set of </a:t>
            </a:r>
            <a:r>
              <a:rPr lang="en-US" sz="2200" i="1">
                <a:solidFill>
                  <a:schemeClr val="accent2"/>
                </a:solidFill>
                <a:effectLst>
                  <a:outerShdw blurRad="38100" dist="38100" dir="2700000" algn="tl">
                    <a:srgbClr val="C0C0C0"/>
                  </a:outerShdw>
                </a:effectLst>
              </a:rPr>
              <a:t>parameters</a:t>
            </a:r>
            <a:r>
              <a:rPr lang="en-US" sz="1800"/>
              <a:t> (e.g., pressure, temperature, wind speed) which vary as </a:t>
            </a:r>
            <a:r>
              <a:rPr lang="en-US" sz="1800" u="sng">
                <a:effectLst>
                  <a:outerShdw blurRad="38100" dist="38100" dir="2700000" algn="tl">
                    <a:srgbClr val="C0C0C0"/>
                  </a:outerShdw>
                </a:effectLst>
              </a:rPr>
              <a:t>continuous functions</a:t>
            </a:r>
            <a:r>
              <a:rPr lang="en-US" sz="1800"/>
              <a:t> in 3-dimensional space and time.</a:t>
            </a:r>
          </a:p>
          <a:p>
            <a:pPr lvl="1">
              <a:lnSpc>
                <a:spcPct val="80000"/>
              </a:lnSpc>
              <a:defRPr/>
            </a:pPr>
            <a:r>
              <a:rPr lang="en-US" sz="1800"/>
              <a:t>The behavior of the </a:t>
            </a:r>
            <a:r>
              <a:rPr lang="en-US" sz="2200" i="1">
                <a:solidFill>
                  <a:schemeClr val="accent2"/>
                </a:solidFill>
                <a:effectLst>
                  <a:outerShdw blurRad="38100" dist="38100" dir="2700000" algn="tl">
                    <a:srgbClr val="C0C0C0"/>
                  </a:outerShdw>
                </a:effectLst>
              </a:rPr>
              <a:t>parameters</a:t>
            </a:r>
            <a:r>
              <a:rPr lang="en-US" sz="1800"/>
              <a:t> in space and time is governed by a set of </a:t>
            </a:r>
            <a:r>
              <a:rPr lang="en-US" sz="2200" b="1">
                <a:solidFill>
                  <a:srgbClr val="660033"/>
                </a:solidFill>
                <a:effectLst>
                  <a:outerShdw blurRad="38100" dist="38100" dir="2700000" algn="tl">
                    <a:srgbClr val="C0C0C0"/>
                  </a:outerShdw>
                </a:effectLst>
              </a:rPr>
              <a:t>equations.</a:t>
            </a:r>
          </a:p>
          <a:p>
            <a:pPr lvl="1">
              <a:lnSpc>
                <a:spcPct val="80000"/>
              </a:lnSpc>
              <a:defRPr/>
            </a:pPr>
            <a:r>
              <a:rPr lang="en-US" sz="1800"/>
              <a:t>Data are simply discrete points in the mathematical function space.</a:t>
            </a:r>
          </a:p>
          <a:p>
            <a:pPr>
              <a:lnSpc>
                <a:spcPct val="80000"/>
              </a:lnSpc>
              <a:defRPr/>
            </a:pPr>
            <a:r>
              <a:rPr lang="en-US" sz="2200"/>
              <a:t>Each community is making progress in understanding and adapting to needs and strengths of the other.  Progress areas will be highlighted</a:t>
            </a:r>
          </a:p>
          <a:p>
            <a:pPr lvl="1">
              <a:lnSpc>
                <a:spcPct val="80000"/>
              </a:lnSpc>
              <a:defRPr/>
            </a:pPr>
            <a:endParaRPr lang="en-US" sz="1800"/>
          </a:p>
        </p:txBody>
      </p:sp>
    </p:spTree>
    <p:extLst>
      <p:ext uri="{BB962C8B-B14F-4D97-AF65-F5344CB8AC3E}">
        <p14:creationId xmlns:p14="http://schemas.microsoft.com/office/powerpoint/2010/main" xmlns="" val="41671850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94360" y="20003"/>
            <a:ext cx="7772400" cy="840105"/>
          </a:xfrm>
        </p:spPr>
        <p:txBody>
          <a:bodyPr/>
          <a:lstStyle/>
          <a:p>
            <a:r>
              <a:rPr lang="en-US" sz="3600"/>
              <a:t>Traditional GIS view</a:t>
            </a:r>
          </a:p>
        </p:txBody>
      </p:sp>
      <p:pic>
        <p:nvPicPr>
          <p:cNvPr id="8195" name="Picture 3" descr="BoulderMa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3258" y="1988820"/>
            <a:ext cx="4446270" cy="4363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4" descr="BoulderAttributi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05" y="765810"/>
            <a:ext cx="8255318" cy="1137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5" descr="BoulderLegend"/>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03033" y="2060258"/>
            <a:ext cx="2464594" cy="4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4" name="Oval 6"/>
          <p:cNvSpPr>
            <a:spLocks noChangeArrowheads="1"/>
          </p:cNvSpPr>
          <p:nvPr/>
        </p:nvSpPr>
        <p:spPr bwMode="auto">
          <a:xfrm>
            <a:off x="0" y="1988820"/>
            <a:ext cx="1763078" cy="4177665"/>
          </a:xfrm>
          <a:prstGeom prst="ellipse">
            <a:avLst/>
          </a:prstGeom>
          <a:gradFill rotWithShape="1">
            <a:gsLst>
              <a:gs pos="0">
                <a:schemeClr val="accent1">
                  <a:gamma/>
                  <a:shade val="46275"/>
                  <a:invGamma/>
                </a:schemeClr>
              </a:gs>
              <a:gs pos="100000">
                <a:schemeClr val="accent1">
                  <a:alpha val="0"/>
                </a:schemeClr>
              </a:gs>
            </a:gsLst>
            <a:lin ang="0" scaled="1"/>
          </a:gradFill>
          <a:ln w="9525">
            <a:solidFill>
              <a:schemeClr val="tx1"/>
            </a:solidFill>
            <a:round/>
            <a:headEnd/>
            <a:tailEnd/>
          </a:ln>
          <a:effectLst/>
        </p:spPr>
        <p:txBody>
          <a:bodyPr lIns="91439" tIns="45719" rIns="91439" bIns="45719" anchor="ctr"/>
          <a:lstStyle/>
          <a:p>
            <a:pPr algn="ctr" defTabSz="914400">
              <a:defRPr/>
            </a:pPr>
            <a:r>
              <a:rPr lang="en-US" sz="1600" b="1">
                <a:latin typeface="Arial" charset="0"/>
                <a:cs typeface="Arial" charset="0"/>
              </a:rPr>
              <a:t>Attributes in DBMS tables</a:t>
            </a:r>
          </a:p>
          <a:p>
            <a:pPr algn="ctr" defTabSz="914400">
              <a:defRPr/>
            </a:pPr>
            <a:endParaRPr lang="en-US" sz="1600">
              <a:latin typeface="Arial" charset="0"/>
              <a:cs typeface="Arial" charset="0"/>
            </a:endParaRPr>
          </a:p>
        </p:txBody>
      </p:sp>
      <p:sp>
        <p:nvSpPr>
          <p:cNvPr id="8199" name="Oval 7"/>
          <p:cNvSpPr>
            <a:spLocks noChangeArrowheads="1"/>
          </p:cNvSpPr>
          <p:nvPr/>
        </p:nvSpPr>
        <p:spPr bwMode="auto">
          <a:xfrm>
            <a:off x="7380923" y="1844517"/>
            <a:ext cx="1763078" cy="4537710"/>
          </a:xfrm>
          <a:prstGeom prst="ellipse">
            <a:avLst/>
          </a:prstGeom>
          <a:gradFill rotWithShape="1">
            <a:gsLst>
              <a:gs pos="0">
                <a:srgbClr val="DDF0F1">
                  <a:alpha val="0"/>
                </a:srgbClr>
              </a:gs>
              <a:gs pos="100000">
                <a:srgbClr val="666F70"/>
              </a:gs>
            </a:gsLst>
            <a:lin ang="0" scaled="1"/>
          </a:gradFill>
          <a:ln w="9525">
            <a:solidFill>
              <a:schemeClr val="tx1"/>
            </a:solidFill>
            <a:round/>
            <a:headEnd/>
            <a:tailEnd/>
          </a:ln>
        </p:spPr>
        <p:txBody>
          <a:bodyPr lIns="91439" tIns="45719" rIns="91439" bIns="45719" anchor="ctr"/>
          <a:lstStyle/>
          <a:p>
            <a:pPr algn="ctr" defTabSz="914400"/>
            <a:r>
              <a:rPr lang="en-US" sz="1600" b="1">
                <a:latin typeface="Arial" charset="0"/>
                <a:cs typeface="Arial" charset="0"/>
              </a:rPr>
              <a:t>Features as points, lines, polygons</a:t>
            </a:r>
          </a:p>
          <a:p>
            <a:pPr algn="ctr" defTabSz="914400"/>
            <a:endParaRPr lang="en-US" sz="1600">
              <a:latin typeface="Arial" charset="0"/>
              <a:cs typeface="Arial" charset="0"/>
            </a:endParaRPr>
          </a:p>
        </p:txBody>
      </p:sp>
    </p:spTree>
    <p:extLst>
      <p:ext uri="{BB962C8B-B14F-4D97-AF65-F5344CB8AC3E}">
        <p14:creationId xmlns:p14="http://schemas.microsoft.com/office/powerpoint/2010/main" xmlns="" val="102384424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19573</TotalTime>
  <Words>2792</Words>
  <Application>Microsoft Office PowerPoint</Application>
  <PresentationFormat>On-screen Show (4:3)</PresentationFormat>
  <Paragraphs>462</Paragraphs>
  <Slides>47</Slides>
  <Notes>25</Notes>
  <HiddenSlides>5</HiddenSlides>
  <MMClips>1</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Mid-course Progress and Opportunities for Unidata Outreach</vt:lpstr>
      <vt:lpstr>Outline</vt:lpstr>
      <vt:lpstr>Overview</vt:lpstr>
      <vt:lpstr>Unidata 2013 Review Panel Question</vt:lpstr>
      <vt:lpstr>Excerpts from Review Panel Report</vt:lpstr>
      <vt:lpstr>Unidata 2013 Thematic Areas</vt:lpstr>
      <vt:lpstr>Collaborating Communities</vt:lpstr>
      <vt:lpstr>Disparate Data Models: Different Ways of Thinking about Data</vt:lpstr>
      <vt:lpstr>Traditional GIS view</vt:lpstr>
      <vt:lpstr>Typical NetCDF Visualization</vt:lpstr>
      <vt:lpstr>Standard Interface Web Services for  Data System Interoperability</vt:lpstr>
      <vt:lpstr>GIS Tools Applied to Atmospheric Science Data</vt:lpstr>
      <vt:lpstr>A Few of the Collaborating Organizations</vt:lpstr>
      <vt:lpstr>Collaboration Illustration: ArcMAP Display of NCAR Data from THREDDS Web Map Server</vt:lpstr>
      <vt:lpstr>“Collateral Successes”</vt:lpstr>
      <vt:lpstr>Recent Progress</vt:lpstr>
      <vt:lpstr>Slide 17</vt:lpstr>
      <vt:lpstr>Current Focus in OGC</vt:lpstr>
      <vt:lpstr>So What?</vt:lpstr>
      <vt:lpstr>New Possibility:  Data Interactive Publications</vt:lpstr>
      <vt:lpstr>Data Interactive Publications</vt:lpstr>
      <vt:lpstr>Via Standard Interfaces, Publications Enable Access to Distributed Processing, Tools, Data</vt:lpstr>
      <vt:lpstr>Advantages</vt:lpstr>
      <vt:lpstr>Challenges</vt:lpstr>
      <vt:lpstr>Publication on Google Sites Wiki</vt:lpstr>
      <vt:lpstr>Embedded Links to Online  Data and Analysis Tools</vt:lpstr>
      <vt:lpstr>Embedded Links to Datasets  and Desktop Applications</vt:lpstr>
      <vt:lpstr>Interoperability and Collaboration GFS 2.5 degree Surface Temperature</vt:lpstr>
      <vt:lpstr>Google Earth Visualization Created on Unidata TDS with e-Sciences WMS/GODIVA</vt:lpstr>
      <vt:lpstr>Implications of Recent Developments</vt:lpstr>
      <vt:lpstr>Areas Needing Attention/Resources</vt:lpstr>
      <vt:lpstr>Examples</vt:lpstr>
      <vt:lpstr>Remaining Slides Optional</vt:lpstr>
      <vt:lpstr>How to Deal with Collections of Various Scientific Data Types</vt:lpstr>
      <vt:lpstr>Airport Weather Use Case</vt:lpstr>
      <vt:lpstr>GALEON 1 Lessons</vt:lpstr>
      <vt:lpstr>Gridded Output of Forecast Models</vt:lpstr>
      <vt:lpstr>Collections of Station Observations</vt:lpstr>
      <vt:lpstr>Are These Collections Coverages?</vt:lpstr>
      <vt:lpstr>Radar Data Collections</vt:lpstr>
      <vt:lpstr>Data Access Alternatives</vt:lpstr>
      <vt:lpstr>Climate Science Modeling Language and Common Data Model Feature Types</vt:lpstr>
      <vt:lpstr>Alignment of CSML with CF Point Obs. (Quote from BADC CSML Group)</vt:lpstr>
      <vt:lpstr>Scientific Data Types  Mapping to ISO Coverages (from 2009)</vt:lpstr>
      <vt:lpstr>Convergence of Scientific Data and Feature Types</vt:lpstr>
      <vt:lpstr>References</vt:lpstr>
      <vt:lpstr>Future Opportunities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Unidata Outreach Summary</dc:title>
  <dc:creator>HP Authorized Customer</dc:creator>
  <cp:lastModifiedBy>Ben Domenico</cp:lastModifiedBy>
  <cp:revision>79</cp:revision>
  <dcterms:created xsi:type="dcterms:W3CDTF">2011-02-01T18:36:42Z</dcterms:created>
  <dcterms:modified xsi:type="dcterms:W3CDTF">2011-05-22T01:48:22Z</dcterms:modified>
</cp:coreProperties>
</file>